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Comfortaa"/>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699243-B6C3-48F6-A436-F23FADE29035}">
  <a:tblStyle styleId="{FF699243-B6C3-48F6-A436-F23FADE290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Comfortaa-bold.fntdata"/><Relationship Id="rId83" Type="http://schemas.openxmlformats.org/officeDocument/2006/relationships/font" Target="fonts/Comfortaa-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6460e0c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6460e0c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6460e0c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76460e0c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6460e0cf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6460e0c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6460e0c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76460e0c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6460e0cf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6460e0cf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6460e0c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6460e0c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6460e0c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6460e0cf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76460e0cf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76460e0cf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6460e0cf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6460e0cf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6460e0cf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6460e0cf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1e557be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b1e557be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6460e0c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76460e0c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6460e0cf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6460e0cf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6460e0cf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6460e0cf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1e557be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1e557be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76460e0cf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76460e0cf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6460e0cf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6460e0cf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76460e0cf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76460e0cf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6460e0cf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6460e0cf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5197f80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5197f80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6460e0cf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6460e0cf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e220d0c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e220d0c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76460e0cf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76460e0cf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76460e0cf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76460e0cf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76460e0cf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76460e0cf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76460e0cf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76460e0cf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76460e0cf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76460e0cf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76460e0cf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76460e0cf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6460e0cf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6460e0cf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6460e0cf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76460e0cf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6460e0cf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76460e0cf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6460e0cf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76460e0cf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1e557be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1e557be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6460e0cf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6460e0cf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6460e0cf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6460e0cf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76460e0cf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76460e0cf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76460e0cf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76460e0cf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6460e0cf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76460e0cf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6460e0cf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6460e0cf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76460e0cf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76460e0cf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6460e0cf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76460e0cf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6460e0cf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76460e0cf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6460e0cf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76460e0cf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6460e0c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6460e0c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6460e0cf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76460e0cf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76460e0cf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76460e0cf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6460e0cf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6460e0cf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106978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106978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1106978d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1106978d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e2c355d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e2c355d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76460e0cf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76460e0cf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76460e0cf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76460e0cf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76460e0cf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6460e0cf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76460e0cf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76460e0cf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76460e0c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76460e0c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76460e0cf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76460e0cf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1106978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1106978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76460e0cf7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76460e0cf7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76460e0cf7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76460e0cf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76460e0cf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76460e0cf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1106978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1106978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6460e0cf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76460e0cf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1106978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1106978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76460e0cf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76460e0cf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6460e0cf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76460e0cf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76460e0c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76460e0c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76460e0cf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76460e0cf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76460e0cf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76460e0cf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76460e0cf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76460e0cf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1106978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1106978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785c7b87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785c7b87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1106978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1106978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76460e0cf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76460e0cf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76460e0c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76460e0c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76460e0c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76460e0c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12575"/>
            <a:ext cx="8520600" cy="9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Comfortaa"/>
                <a:ea typeface="Comfortaa"/>
                <a:cs typeface="Comfortaa"/>
                <a:sym typeface="Comfortaa"/>
              </a:rPr>
              <a:t>Page Replacement</a:t>
            </a:r>
            <a:endParaRPr sz="4800">
              <a:latin typeface="Comfortaa"/>
              <a:ea typeface="Comfortaa"/>
              <a:cs typeface="Comfortaa"/>
              <a:sym typeface="Comfortaa"/>
            </a:endParaRPr>
          </a:p>
        </p:txBody>
      </p:sp>
      <p:sp>
        <p:nvSpPr>
          <p:cNvPr id="55" name="Google Shape;55;p13"/>
          <p:cNvSpPr txBox="1"/>
          <p:nvPr>
            <p:ph idx="1" type="subTitle"/>
          </p:nvPr>
        </p:nvSpPr>
        <p:spPr>
          <a:xfrm>
            <a:off x="291875" y="2483500"/>
            <a:ext cx="8520600" cy="125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Lab Assignment</a:t>
            </a:r>
            <a:endParaRPr>
              <a:latin typeface="Comfortaa"/>
              <a:ea typeface="Comfortaa"/>
              <a:cs typeface="Comfortaa"/>
              <a:sym typeface="Comfortaa"/>
            </a:endParaRPr>
          </a:p>
          <a:p>
            <a:pPr indent="0" lvl="0" marL="0" rtl="0" algn="ctr">
              <a:spcBef>
                <a:spcPts val="0"/>
              </a:spcBef>
              <a:spcAft>
                <a:spcPts val="0"/>
              </a:spcAft>
              <a:buNone/>
            </a:pPr>
            <a:r>
              <a:t/>
            </a:r>
            <a:endParaRPr sz="1200">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en" sz="1200">
                <a:latin typeface="Comfortaa"/>
                <a:ea typeface="Comfortaa"/>
                <a:cs typeface="Comfortaa"/>
                <a:sym typeface="Comfortaa"/>
              </a:rPr>
              <a:t>Email: chitram2@pdx.edu</a:t>
            </a:r>
            <a:endParaRPr>
              <a:latin typeface="Comfortaa"/>
              <a:ea typeface="Comfortaa"/>
              <a:cs typeface="Comfortaa"/>
              <a:sym typeface="Comfortaa"/>
            </a:endParaRPr>
          </a:p>
        </p:txBody>
      </p:sp>
      <p:sp>
        <p:nvSpPr>
          <p:cNvPr id="56" name="Google Shape;56;p13"/>
          <p:cNvSpPr txBox="1"/>
          <p:nvPr>
            <p:ph idx="1" type="subTitle"/>
          </p:nvPr>
        </p:nvSpPr>
        <p:spPr>
          <a:xfrm>
            <a:off x="311700" y="5192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CS532: OS Foundations</a:t>
            </a:r>
            <a:endParaRPr>
              <a:latin typeface="Comfortaa"/>
              <a:ea typeface="Comfortaa"/>
              <a:cs typeface="Comfortaa"/>
              <a:sym typeface="Comfortaa"/>
            </a:endParaRPr>
          </a:p>
        </p:txBody>
      </p:sp>
      <p:pic>
        <p:nvPicPr>
          <p:cNvPr id="57" name="Google Shape;57;p13"/>
          <p:cNvPicPr preferRelativeResize="0"/>
          <p:nvPr/>
        </p:nvPicPr>
        <p:blipFill>
          <a:blip r:embed="rId3">
            <a:alphaModFix/>
          </a:blip>
          <a:stretch>
            <a:fillRect/>
          </a:stretch>
        </p:blipFill>
        <p:spPr>
          <a:xfrm>
            <a:off x="5827800" y="4018275"/>
            <a:ext cx="3316200" cy="1049850"/>
          </a:xfrm>
          <a:prstGeom prst="rect">
            <a:avLst/>
          </a:prstGeom>
          <a:noFill/>
          <a:ln>
            <a:noFill/>
          </a:ln>
        </p:spPr>
      </p:pic>
      <p:sp>
        <p:nvSpPr>
          <p:cNvPr id="58" name="Google Shape;58;p13"/>
          <p:cNvSpPr txBox="1"/>
          <p:nvPr/>
        </p:nvSpPr>
        <p:spPr>
          <a:xfrm>
            <a:off x="264925" y="155075"/>
            <a:ext cx="15897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FIFO: 		-s 2 -n 15 -c</a:t>
            </a:r>
            <a:endParaRPr/>
          </a:p>
        </p:txBody>
      </p:sp>
      <p:pic>
        <p:nvPicPr>
          <p:cNvPr id="111" name="Google Shape;111;p22"/>
          <p:cNvPicPr preferRelativeResize="0"/>
          <p:nvPr/>
        </p:nvPicPr>
        <p:blipFill>
          <a:blip r:embed="rId3">
            <a:alphaModFix/>
          </a:blip>
          <a:stretch>
            <a:fillRect/>
          </a:stretch>
        </p:blipFill>
        <p:spPr>
          <a:xfrm>
            <a:off x="152400" y="1170125"/>
            <a:ext cx="8114004"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LRU</a:t>
            </a:r>
            <a:r>
              <a:rPr b="1" lang="en"/>
              <a:t>: 		-s 0 -n 15</a:t>
            </a:r>
            <a:endParaRPr/>
          </a:p>
        </p:txBody>
      </p:sp>
      <p:pic>
        <p:nvPicPr>
          <p:cNvPr id="117" name="Google Shape;117;p23"/>
          <p:cNvPicPr preferRelativeResize="0"/>
          <p:nvPr/>
        </p:nvPicPr>
        <p:blipFill>
          <a:blip r:embed="rId3">
            <a:alphaModFix/>
          </a:blip>
          <a:stretch>
            <a:fillRect/>
          </a:stretch>
        </p:blipFill>
        <p:spPr>
          <a:xfrm>
            <a:off x="152400" y="1170125"/>
            <a:ext cx="7954411"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LRU: 		-s 0 -n 15 -c</a:t>
            </a:r>
            <a:endParaRPr/>
          </a:p>
        </p:txBody>
      </p:sp>
      <p:pic>
        <p:nvPicPr>
          <p:cNvPr id="123" name="Google Shape;123;p24"/>
          <p:cNvPicPr preferRelativeResize="0"/>
          <p:nvPr/>
        </p:nvPicPr>
        <p:blipFill>
          <a:blip r:embed="rId3">
            <a:alphaModFix/>
          </a:blip>
          <a:stretch>
            <a:fillRect/>
          </a:stretch>
        </p:blipFill>
        <p:spPr>
          <a:xfrm>
            <a:off x="152400" y="1170125"/>
            <a:ext cx="8548322"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LRU: 		-s 1 -n 15 </a:t>
            </a:r>
            <a:endParaRPr/>
          </a:p>
        </p:txBody>
      </p:sp>
      <p:pic>
        <p:nvPicPr>
          <p:cNvPr id="129" name="Google Shape;129;p25"/>
          <p:cNvPicPr preferRelativeResize="0"/>
          <p:nvPr/>
        </p:nvPicPr>
        <p:blipFill>
          <a:blip r:embed="rId3">
            <a:alphaModFix/>
          </a:blip>
          <a:stretch>
            <a:fillRect/>
          </a:stretch>
        </p:blipFill>
        <p:spPr>
          <a:xfrm>
            <a:off x="152400" y="1170125"/>
            <a:ext cx="7668549" cy="38209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LRU: 		-s 1 -n 15 -c</a:t>
            </a:r>
            <a:endParaRPr/>
          </a:p>
        </p:txBody>
      </p:sp>
      <p:pic>
        <p:nvPicPr>
          <p:cNvPr id="135" name="Google Shape;135;p26"/>
          <p:cNvPicPr preferRelativeResize="0"/>
          <p:nvPr/>
        </p:nvPicPr>
        <p:blipFill>
          <a:blip r:embed="rId3">
            <a:alphaModFix/>
          </a:blip>
          <a:stretch>
            <a:fillRect/>
          </a:stretch>
        </p:blipFill>
        <p:spPr>
          <a:xfrm>
            <a:off x="152400" y="1170125"/>
            <a:ext cx="8628008"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LRU: 		-s 2 -n 15 </a:t>
            </a:r>
            <a:endParaRPr/>
          </a:p>
        </p:txBody>
      </p:sp>
      <p:pic>
        <p:nvPicPr>
          <p:cNvPr id="141" name="Google Shape;141;p27"/>
          <p:cNvPicPr preferRelativeResize="0"/>
          <p:nvPr/>
        </p:nvPicPr>
        <p:blipFill>
          <a:blip r:embed="rId3">
            <a:alphaModFix/>
          </a:blip>
          <a:stretch>
            <a:fillRect/>
          </a:stretch>
        </p:blipFill>
        <p:spPr>
          <a:xfrm>
            <a:off x="152400" y="1170125"/>
            <a:ext cx="8544125"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LRU: 		-s 2 -n 15 -c</a:t>
            </a:r>
            <a:endParaRPr/>
          </a:p>
        </p:txBody>
      </p:sp>
      <p:pic>
        <p:nvPicPr>
          <p:cNvPr id="147" name="Google Shape;147;p28"/>
          <p:cNvPicPr preferRelativeResize="0"/>
          <p:nvPr/>
        </p:nvPicPr>
        <p:blipFill>
          <a:blip r:embed="rId3">
            <a:alphaModFix/>
          </a:blip>
          <a:stretch>
            <a:fillRect/>
          </a:stretch>
        </p:blipFill>
        <p:spPr>
          <a:xfrm>
            <a:off x="152400" y="1170125"/>
            <a:ext cx="8166225"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a:t>
            </a:r>
            <a:r>
              <a:rPr b="1" lang="en"/>
              <a:t>: 		-s 0 -n 15 </a:t>
            </a:r>
            <a:endParaRPr/>
          </a:p>
        </p:txBody>
      </p:sp>
      <p:pic>
        <p:nvPicPr>
          <p:cNvPr id="153" name="Google Shape;153;p29"/>
          <p:cNvPicPr preferRelativeResize="0"/>
          <p:nvPr/>
        </p:nvPicPr>
        <p:blipFill>
          <a:blip r:embed="rId3">
            <a:alphaModFix/>
          </a:blip>
          <a:stretch>
            <a:fillRect/>
          </a:stretch>
        </p:blipFill>
        <p:spPr>
          <a:xfrm>
            <a:off x="152400" y="1170125"/>
            <a:ext cx="8630288"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32575" y="408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 		-s 0 -n 15 -c</a:t>
            </a:r>
            <a:endParaRPr b="1"/>
          </a:p>
          <a:p>
            <a:pPr indent="0" lvl="0" marL="0" rtl="0" algn="l">
              <a:spcBef>
                <a:spcPts val="0"/>
              </a:spcBef>
              <a:spcAft>
                <a:spcPts val="0"/>
              </a:spcAft>
              <a:buNone/>
            </a:pPr>
            <a:r>
              <a:rPr b="1" lang="en"/>
              <a:t> </a:t>
            </a:r>
            <a:endParaRPr/>
          </a:p>
        </p:txBody>
      </p:sp>
      <p:pic>
        <p:nvPicPr>
          <p:cNvPr id="159" name="Google Shape;159;p30"/>
          <p:cNvPicPr preferRelativeResize="0"/>
          <p:nvPr/>
        </p:nvPicPr>
        <p:blipFill>
          <a:blip r:embed="rId3">
            <a:alphaModFix/>
          </a:blip>
          <a:stretch>
            <a:fillRect/>
          </a:stretch>
        </p:blipFill>
        <p:spPr>
          <a:xfrm>
            <a:off x="152400" y="1133625"/>
            <a:ext cx="8839202" cy="37716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 		-s 1 -n 15 </a:t>
            </a:r>
            <a:endParaRPr/>
          </a:p>
        </p:txBody>
      </p:sp>
      <p:pic>
        <p:nvPicPr>
          <p:cNvPr id="165" name="Google Shape;165;p31"/>
          <p:cNvPicPr preferRelativeResize="0"/>
          <p:nvPr/>
        </p:nvPicPr>
        <p:blipFill>
          <a:blip r:embed="rId3">
            <a:alphaModFix/>
          </a:blip>
          <a:stretch>
            <a:fillRect/>
          </a:stretch>
        </p:blipFill>
        <p:spPr>
          <a:xfrm>
            <a:off x="152400" y="1170125"/>
            <a:ext cx="8460108"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522825"/>
            <a:ext cx="85206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mfortaa"/>
                <a:ea typeface="Comfortaa"/>
                <a:cs typeface="Comfortaa"/>
                <a:sym typeface="Comfortaa"/>
              </a:rPr>
              <a:t>Instructions</a:t>
            </a:r>
            <a:r>
              <a:rPr lang="en">
                <a:solidFill>
                  <a:schemeClr val="dk1"/>
                </a:solidFill>
                <a:latin typeface="Comfortaa"/>
                <a:ea typeface="Comfortaa"/>
                <a:cs typeface="Comfortaa"/>
                <a:sym typeface="Comfortaa"/>
              </a:rPr>
              <a:t>: Make a copy of this document, move your copy to your submissions folder and fill the document with your responses. U</a:t>
            </a:r>
            <a:r>
              <a:rPr lang="en">
                <a:solidFill>
                  <a:schemeClr val="dk1"/>
                </a:solidFill>
                <a:latin typeface="Comfortaa"/>
                <a:ea typeface="Comfortaa"/>
                <a:cs typeface="Comfortaa"/>
                <a:sym typeface="Comfortaa"/>
              </a:rPr>
              <a:t>se the space on each slide to show your responses, and add additional slides as needed.</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b="1" lang="en">
                <a:solidFill>
                  <a:schemeClr val="dk1"/>
                </a:solidFill>
                <a:latin typeface="Comfortaa"/>
                <a:ea typeface="Comfortaa"/>
                <a:cs typeface="Comfortaa"/>
                <a:sym typeface="Comfortaa"/>
              </a:rPr>
              <a:t>When ready for grading:</a:t>
            </a:r>
            <a:r>
              <a:rPr lang="en">
                <a:solidFill>
                  <a:schemeClr val="dk1"/>
                </a:solidFill>
                <a:latin typeface="Comfortaa"/>
                <a:ea typeface="Comfortaa"/>
                <a:cs typeface="Comfortaa"/>
                <a:sym typeface="Comfortaa"/>
              </a:rPr>
              <a:t> complete the lab assignment </a:t>
            </a:r>
            <a:r>
              <a:rPr lang="en">
                <a:solidFill>
                  <a:schemeClr val="dk1"/>
                </a:solidFill>
                <a:latin typeface="Comfortaa"/>
                <a:ea typeface="Comfortaa"/>
                <a:cs typeface="Comfortaa"/>
                <a:sym typeface="Comfortaa"/>
              </a:rPr>
              <a:t>submission</a:t>
            </a:r>
            <a:r>
              <a:rPr lang="en">
                <a:solidFill>
                  <a:schemeClr val="dk1"/>
                </a:solidFill>
                <a:latin typeface="Comfortaa"/>
                <a:ea typeface="Comfortaa"/>
                <a:cs typeface="Comfortaa"/>
                <a:sym typeface="Comfortaa"/>
              </a:rPr>
              <a:t> form and include a link to your filled document</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 		-s 1 -n 15 -c</a:t>
            </a:r>
            <a:endParaRPr/>
          </a:p>
        </p:txBody>
      </p:sp>
      <p:pic>
        <p:nvPicPr>
          <p:cNvPr id="171" name="Google Shape;171;p32"/>
          <p:cNvPicPr preferRelativeResize="0"/>
          <p:nvPr/>
        </p:nvPicPr>
        <p:blipFill>
          <a:blip r:embed="rId3">
            <a:alphaModFix/>
          </a:blip>
          <a:stretch>
            <a:fillRect/>
          </a:stretch>
        </p:blipFill>
        <p:spPr>
          <a:xfrm>
            <a:off x="152400" y="1170125"/>
            <a:ext cx="8738712"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 		-s 2 -n 15 </a:t>
            </a:r>
            <a:endParaRPr/>
          </a:p>
        </p:txBody>
      </p:sp>
      <p:pic>
        <p:nvPicPr>
          <p:cNvPr id="177" name="Google Shape;177;p33"/>
          <p:cNvPicPr preferRelativeResize="0"/>
          <p:nvPr/>
        </p:nvPicPr>
        <p:blipFill>
          <a:blip r:embed="rId3">
            <a:alphaModFix/>
          </a:blip>
          <a:stretch>
            <a:fillRect/>
          </a:stretch>
        </p:blipFill>
        <p:spPr>
          <a:xfrm>
            <a:off x="152400" y="1170125"/>
            <a:ext cx="8741255"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 		-s 2 -n 15 -c</a:t>
            </a:r>
            <a:endParaRPr/>
          </a:p>
        </p:txBody>
      </p:sp>
      <p:pic>
        <p:nvPicPr>
          <p:cNvPr id="183" name="Google Shape;183;p34"/>
          <p:cNvPicPr preferRelativeResize="0"/>
          <p:nvPr/>
        </p:nvPicPr>
        <p:blipFill>
          <a:blip r:embed="rId3">
            <a:alphaModFix/>
          </a:blip>
          <a:stretch>
            <a:fillRect/>
          </a:stretch>
        </p:blipFill>
        <p:spPr>
          <a:xfrm>
            <a:off x="152400" y="1170125"/>
            <a:ext cx="8482394" cy="382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11700" y="445025"/>
            <a:ext cx="8520600" cy="458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mfortaa"/>
                <a:ea typeface="Comfortaa"/>
                <a:cs typeface="Comfortaa"/>
                <a:sym typeface="Comfortaa"/>
              </a:rPr>
              <a:t>2</a:t>
            </a:r>
            <a:r>
              <a:rPr b="1" lang="en" sz="2400">
                <a:latin typeface="Comfortaa"/>
                <a:ea typeface="Comfortaa"/>
                <a:cs typeface="Comfortaa"/>
                <a:sym typeface="Comfortaa"/>
              </a:rPr>
              <a:t>.</a:t>
            </a:r>
            <a:r>
              <a:rPr lang="en" sz="1800">
                <a:latin typeface="Comfortaa"/>
                <a:ea typeface="Comfortaa"/>
                <a:cs typeface="Comfortaa"/>
                <a:sym typeface="Comfortaa"/>
              </a:rPr>
              <a:t> </a:t>
            </a:r>
            <a:r>
              <a:rPr lang="en" sz="1800">
                <a:latin typeface="Comfortaa"/>
                <a:ea typeface="Comfortaa"/>
                <a:cs typeface="Comfortaa"/>
                <a:sym typeface="Comfortaa"/>
              </a:rPr>
              <a:t> For a cache of size 5, create worst-case address reference streams for each of the following policies: FIFO, LRU, and MRU (worst-case reference streams cause the most misses possible. For the worst case reference streams, how much bigger of a cache is needed to improve performance dramatically and approach OPT?</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7860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Clr>
                <a:schemeClr val="dk1"/>
              </a:buClr>
              <a:buSzPts val="1100"/>
              <a:buFont typeface="Arial"/>
              <a:buNone/>
            </a:pPr>
            <a:r>
              <a:rPr b="1" lang="en" sz="1300"/>
              <a:t>1</a:t>
            </a:r>
            <a:r>
              <a:rPr b="1" lang="en" sz="1700"/>
              <a:t>)</a:t>
            </a:r>
            <a:r>
              <a:rPr b="1" lang="en" sz="1650">
                <a:solidFill>
                  <a:srgbClr val="24292F"/>
                </a:solidFill>
                <a:latin typeface="Courier New"/>
                <a:ea typeface="Courier New"/>
                <a:cs typeface="Courier New"/>
                <a:sym typeface="Courier New"/>
              </a:rPr>
              <a:t>python3 paging-policy.py --addresses=0,1,2,3,4,5,0,1,2,3,4,5 --policy=FIFO --cachesize=5 -c</a:t>
            </a:r>
            <a:endParaRPr b="1" sz="1650">
              <a:solidFill>
                <a:srgbClr val="24292F"/>
              </a:solidFill>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94" name="Google Shape;194;p36"/>
          <p:cNvPicPr preferRelativeResize="0"/>
          <p:nvPr/>
        </p:nvPicPr>
        <p:blipFill>
          <a:blip r:embed="rId3">
            <a:alphaModFix/>
          </a:blip>
          <a:stretch>
            <a:fillRect/>
          </a:stretch>
        </p:blipFill>
        <p:spPr>
          <a:xfrm>
            <a:off x="573825" y="1433025"/>
            <a:ext cx="8309350" cy="3049499"/>
          </a:xfrm>
          <a:prstGeom prst="rect">
            <a:avLst/>
          </a:prstGeom>
          <a:noFill/>
          <a:ln>
            <a:noFill/>
          </a:ln>
        </p:spPr>
      </p:pic>
      <p:sp>
        <p:nvSpPr>
          <p:cNvPr id="195" name="Google Shape;195;p36"/>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7860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None/>
            </a:pPr>
            <a:r>
              <a:rPr b="1" lang="en" sz="1300"/>
              <a:t>2</a:t>
            </a:r>
            <a:r>
              <a:rPr b="1" lang="en" sz="1700"/>
              <a:t>)</a:t>
            </a:r>
            <a:r>
              <a:rPr b="1" lang="en" sz="1650">
                <a:solidFill>
                  <a:srgbClr val="24292F"/>
                </a:solidFill>
                <a:latin typeface="Courier New"/>
                <a:ea typeface="Courier New"/>
                <a:cs typeface="Courier New"/>
                <a:sym typeface="Courier New"/>
              </a:rPr>
              <a:t>python3 paging-policy.py --addresses=0,1,2,3,4,5,0,1,2,3,4,5 --policy=LRU --cachesize=5 -c</a:t>
            </a:r>
            <a:endParaRPr b="1" sz="1650">
              <a:solidFill>
                <a:srgbClr val="24292F"/>
              </a:solidFill>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01" name="Google Shape;201;p37"/>
          <p:cNvPicPr preferRelativeResize="0"/>
          <p:nvPr/>
        </p:nvPicPr>
        <p:blipFill>
          <a:blip r:embed="rId3">
            <a:alphaModFix/>
          </a:blip>
          <a:stretch>
            <a:fillRect/>
          </a:stretch>
        </p:blipFill>
        <p:spPr>
          <a:xfrm>
            <a:off x="152400" y="1383425"/>
            <a:ext cx="8839204" cy="2628455"/>
          </a:xfrm>
          <a:prstGeom prst="rect">
            <a:avLst/>
          </a:prstGeom>
          <a:noFill/>
          <a:ln>
            <a:noFill/>
          </a:ln>
        </p:spPr>
      </p:pic>
      <p:sp>
        <p:nvSpPr>
          <p:cNvPr id="202" name="Google Shape;202;p37"/>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319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None/>
            </a:pPr>
            <a:r>
              <a:rPr b="1" lang="en" sz="800"/>
              <a:t>3</a:t>
            </a:r>
            <a:r>
              <a:rPr b="1" lang="en" sz="1200"/>
              <a:t>)</a:t>
            </a:r>
            <a:r>
              <a:rPr b="1" lang="en" sz="1150">
                <a:solidFill>
                  <a:srgbClr val="24292F"/>
                </a:solidFill>
                <a:latin typeface="Courier New"/>
                <a:ea typeface="Courier New"/>
                <a:cs typeface="Courier New"/>
                <a:sym typeface="Courier New"/>
              </a:rPr>
              <a:t>python3 </a:t>
            </a:r>
            <a:r>
              <a:rPr b="1" lang="en" sz="1150">
                <a:latin typeface="Courier New"/>
                <a:ea typeface="Courier New"/>
                <a:cs typeface="Courier New"/>
                <a:sym typeface="Courier New"/>
              </a:rPr>
              <a:t>paging-policy.py --addresses=0,1,2,3,4,5,4,5,4,5,4,5 --policy=MRU --cachesize=5 -c</a:t>
            </a:r>
            <a:endParaRPr b="1" sz="1150">
              <a:latin typeface="Courier New"/>
              <a:ea typeface="Courier New"/>
              <a:cs typeface="Courier New"/>
              <a:sym typeface="Courier New"/>
            </a:endParaRPr>
          </a:p>
          <a:p>
            <a:pPr indent="0" lvl="0" marL="0" rtl="0" algn="l">
              <a:lnSpc>
                <a:spcPct val="145000"/>
              </a:lnSpc>
              <a:spcBef>
                <a:spcPts val="0"/>
              </a:spcBef>
              <a:spcAft>
                <a:spcPts val="0"/>
              </a:spcAft>
              <a:buNone/>
            </a:pPr>
            <a:r>
              <a:t/>
            </a:r>
            <a:endParaRPr b="1" sz="1650">
              <a:solidFill>
                <a:srgbClr val="24292F"/>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08" name="Google Shape;208;p38"/>
          <p:cNvSpPr txBox="1"/>
          <p:nvPr/>
        </p:nvSpPr>
        <p:spPr>
          <a:xfrm>
            <a:off x="5450625" y="3640375"/>
            <a:ext cx="34830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Looks good now</a:t>
            </a:r>
            <a:endParaRPr/>
          </a:p>
        </p:txBody>
      </p:sp>
      <p:pic>
        <p:nvPicPr>
          <p:cNvPr id="209" name="Google Shape;209;p38"/>
          <p:cNvPicPr preferRelativeResize="0"/>
          <p:nvPr/>
        </p:nvPicPr>
        <p:blipFill>
          <a:blip r:embed="rId3">
            <a:alphaModFix/>
          </a:blip>
          <a:stretch>
            <a:fillRect/>
          </a:stretch>
        </p:blipFill>
        <p:spPr>
          <a:xfrm>
            <a:off x="389875" y="892475"/>
            <a:ext cx="8088673" cy="262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236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Comfortaa"/>
                <a:ea typeface="Comfortaa"/>
                <a:cs typeface="Comfortaa"/>
                <a:sym typeface="Comfortaa"/>
              </a:rPr>
              <a:t>For the worst case reference streams, how much bigger of a cache is needed to improve performance dramatically and approach OPT?</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800">
                <a:latin typeface="Comfortaa"/>
                <a:ea typeface="Comfortaa"/>
                <a:cs typeface="Comfortaa"/>
                <a:sym typeface="Comfortaa"/>
              </a:rPr>
              <a:t>	Answer: one</a:t>
            </a:r>
            <a:endParaRPr sz="1800">
              <a:latin typeface="Comfortaa"/>
              <a:ea typeface="Comfortaa"/>
              <a:cs typeface="Comfortaa"/>
              <a:sym typeface="Comfortaa"/>
            </a:endParaRPr>
          </a:p>
          <a:p>
            <a:pPr indent="0" lvl="0" marL="0" rtl="0" algn="l">
              <a:spcBef>
                <a:spcPts val="0"/>
              </a:spcBef>
              <a:spcAft>
                <a:spcPts val="0"/>
              </a:spcAft>
              <a:buNone/>
            </a:pPr>
            <a:r>
              <a:t/>
            </a:r>
            <a:endParaRPr/>
          </a:p>
        </p:txBody>
      </p:sp>
      <p:sp>
        <p:nvSpPr>
          <p:cNvPr id="215" name="Google Shape;215;p39"/>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302275" y="348450"/>
            <a:ext cx="8342700" cy="21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latin typeface="Comfortaa"/>
                <a:ea typeface="Comfortaa"/>
                <a:cs typeface="Comfortaa"/>
                <a:sym typeface="Comfortaa"/>
              </a:rPr>
              <a:t>3.</a:t>
            </a:r>
            <a:r>
              <a:rPr lang="en" sz="1800">
                <a:solidFill>
                  <a:schemeClr val="dk1"/>
                </a:solidFill>
                <a:latin typeface="Comfortaa"/>
                <a:ea typeface="Comfortaa"/>
                <a:cs typeface="Comfortaa"/>
                <a:sym typeface="Comfortaa"/>
              </a:rPr>
              <a:t> </a:t>
            </a:r>
            <a:r>
              <a:rPr lang="en" sz="1800">
                <a:solidFill>
                  <a:schemeClr val="dk1"/>
                </a:solidFill>
                <a:latin typeface="Comfortaa"/>
                <a:ea typeface="Comfortaa"/>
                <a:cs typeface="Comfortaa"/>
                <a:sym typeface="Comfortaa"/>
              </a:rPr>
              <a:t> Generate random traces using the following settings.</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p:txBody>
      </p:sp>
      <p:graphicFrame>
        <p:nvGraphicFramePr>
          <p:cNvPr id="221" name="Google Shape;221;p40"/>
          <p:cNvGraphicFramePr/>
          <p:nvPr/>
        </p:nvGraphicFramePr>
        <p:xfrm>
          <a:off x="530575" y="1039613"/>
          <a:ext cx="3000000" cy="3000000"/>
        </p:xfrm>
        <a:graphic>
          <a:graphicData uri="http://schemas.openxmlformats.org/drawingml/2006/table">
            <a:tbl>
              <a:tblPr>
                <a:noFill/>
                <a:tableStyleId>{FF699243-B6C3-48F6-A436-F23FADE29035}</a:tableStyleId>
              </a:tblPr>
              <a:tblGrid>
                <a:gridCol w="4319925"/>
                <a:gridCol w="818750"/>
                <a:gridCol w="916175"/>
                <a:gridCol w="848850"/>
                <a:gridCol w="876900"/>
              </a:tblGrid>
              <a:tr h="746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FIFO</a:t>
                      </a:r>
                      <a:endParaRPr b="1" sz="1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RAND</a:t>
                      </a:r>
                      <a:endParaRPr b="1" sz="1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LRU</a:t>
                      </a:r>
                      <a:endParaRPr b="1" sz="1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OPT</a:t>
                      </a:r>
                      <a:endParaRPr b="1" sz="1700">
                        <a:latin typeface="Courier New"/>
                        <a:ea typeface="Courier New"/>
                        <a:cs typeface="Courier New"/>
                        <a:sym typeface="Courier New"/>
                      </a:endParaRPr>
                    </a:p>
                  </a:txBody>
                  <a:tcPr marT="91425" marB="91425" marR="91425" marL="91425"/>
                </a:tc>
              </a:tr>
              <a:tr h="772650">
                <a:tc>
                  <a:txBody>
                    <a:bodyPr/>
                    <a:lstStyle/>
                    <a:p>
                      <a:pPr indent="0" lvl="0" marL="0" rtl="0" algn="l">
                        <a:lnSpc>
                          <a:spcPct val="115000"/>
                        </a:lnSpc>
                        <a:spcBef>
                          <a:spcPts val="0"/>
                        </a:spcBef>
                        <a:spcAft>
                          <a:spcPts val="0"/>
                        </a:spcAft>
                        <a:buNone/>
                      </a:pPr>
                      <a:r>
                        <a:rPr b="1" lang="en" sz="1500">
                          <a:solidFill>
                            <a:schemeClr val="dk1"/>
                          </a:solidFill>
                          <a:latin typeface="Courier New"/>
                          <a:ea typeface="Courier New"/>
                          <a:cs typeface="Courier New"/>
                          <a:sym typeface="Courier New"/>
                        </a:rPr>
                        <a:t>-a -1 -n 1000 -m 50 -s 10 -C 10 -c</a:t>
                      </a:r>
                      <a:endParaRPr b="1" sz="150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804</a:t>
                      </a:r>
                      <a:endParaRPr/>
                    </a:p>
                  </a:txBody>
                  <a:tcPr marT="91425" marB="91425" marR="91425" marL="91425"/>
                </a:tc>
                <a:tc>
                  <a:txBody>
                    <a:bodyPr/>
                    <a:lstStyle/>
                    <a:p>
                      <a:pPr indent="0" lvl="0" marL="0" rtl="0" algn="l">
                        <a:spcBef>
                          <a:spcPts val="0"/>
                        </a:spcBef>
                        <a:spcAft>
                          <a:spcPts val="0"/>
                        </a:spcAft>
                        <a:buNone/>
                      </a:pPr>
                      <a:r>
                        <a:rPr lang="en"/>
                        <a:t>818</a:t>
                      </a:r>
                      <a:endParaRPr/>
                    </a:p>
                  </a:txBody>
                  <a:tcPr marT="91425" marB="91425" marR="91425" marL="91425"/>
                </a:tc>
                <a:tc>
                  <a:txBody>
                    <a:bodyPr/>
                    <a:lstStyle/>
                    <a:p>
                      <a:pPr indent="0" lvl="0" marL="0" rtl="0" algn="l">
                        <a:spcBef>
                          <a:spcPts val="0"/>
                        </a:spcBef>
                        <a:spcAft>
                          <a:spcPts val="0"/>
                        </a:spcAft>
                        <a:buNone/>
                      </a:pPr>
                      <a:r>
                        <a:rPr lang="en"/>
                        <a:t>808</a:t>
                      </a:r>
                      <a:endParaRPr/>
                    </a:p>
                  </a:txBody>
                  <a:tcPr marT="91425" marB="91425" marR="91425" marL="91425"/>
                </a:tc>
                <a:tc>
                  <a:txBody>
                    <a:bodyPr/>
                    <a:lstStyle/>
                    <a:p>
                      <a:pPr indent="0" lvl="0" marL="0" rtl="0" algn="l">
                        <a:spcBef>
                          <a:spcPts val="0"/>
                        </a:spcBef>
                        <a:spcAft>
                          <a:spcPts val="0"/>
                        </a:spcAft>
                        <a:buNone/>
                      </a:pPr>
                      <a:r>
                        <a:rPr lang="en"/>
                        <a:t>522</a:t>
                      </a:r>
                      <a:endParaRPr/>
                    </a:p>
                  </a:txBody>
                  <a:tcPr marT="91425" marB="91425" marR="91425" marL="91425"/>
                </a:tc>
              </a:tr>
              <a:tr h="772650">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Courier New"/>
                          <a:ea typeface="Courier New"/>
                          <a:cs typeface="Courier New"/>
                          <a:sym typeface="Courier New"/>
                        </a:rPr>
                        <a:t>-a -1 -n 1000 -m 50 -s 20 -C 10 -c</a:t>
                      </a:r>
                      <a:endParaRPr sz="1100"/>
                    </a:p>
                  </a:txBody>
                  <a:tcPr marT="91425" marB="91425" marR="91425" marL="91425"/>
                </a:tc>
                <a:tc>
                  <a:txBody>
                    <a:bodyPr/>
                    <a:lstStyle/>
                    <a:p>
                      <a:pPr indent="0" lvl="0" marL="0" rtl="0" algn="l">
                        <a:spcBef>
                          <a:spcPts val="0"/>
                        </a:spcBef>
                        <a:spcAft>
                          <a:spcPts val="0"/>
                        </a:spcAft>
                        <a:buNone/>
                      </a:pPr>
                      <a:r>
                        <a:rPr lang="en"/>
                        <a:t>798</a:t>
                      </a:r>
                      <a:endParaRPr/>
                    </a:p>
                  </a:txBody>
                  <a:tcPr marT="91425" marB="91425" marR="91425" marL="91425"/>
                </a:tc>
                <a:tc>
                  <a:txBody>
                    <a:bodyPr/>
                    <a:lstStyle/>
                    <a:p>
                      <a:pPr indent="0" lvl="0" marL="0" rtl="0" algn="l">
                        <a:spcBef>
                          <a:spcPts val="0"/>
                        </a:spcBef>
                        <a:spcAft>
                          <a:spcPts val="0"/>
                        </a:spcAft>
                        <a:buNone/>
                      </a:pPr>
                      <a:r>
                        <a:rPr lang="en"/>
                        <a:t>803</a:t>
                      </a:r>
                      <a:endParaRPr/>
                    </a:p>
                  </a:txBody>
                  <a:tcPr marT="91425" marB="91425" marR="91425" marL="91425"/>
                </a:tc>
                <a:tc>
                  <a:txBody>
                    <a:bodyPr/>
                    <a:lstStyle/>
                    <a:p>
                      <a:pPr indent="0" lvl="0" marL="0" rtl="0" algn="l">
                        <a:spcBef>
                          <a:spcPts val="0"/>
                        </a:spcBef>
                        <a:spcAft>
                          <a:spcPts val="0"/>
                        </a:spcAft>
                        <a:buNone/>
                      </a:pPr>
                      <a:r>
                        <a:rPr lang="en"/>
                        <a:t>795</a:t>
                      </a:r>
                      <a:endParaRPr/>
                    </a:p>
                  </a:txBody>
                  <a:tcPr marT="91425" marB="91425" marR="91425" marL="91425"/>
                </a:tc>
                <a:tc>
                  <a:txBody>
                    <a:bodyPr/>
                    <a:lstStyle/>
                    <a:p>
                      <a:pPr indent="0" lvl="0" marL="0" rtl="0" algn="l">
                        <a:spcBef>
                          <a:spcPts val="0"/>
                        </a:spcBef>
                        <a:spcAft>
                          <a:spcPts val="0"/>
                        </a:spcAft>
                        <a:buNone/>
                      </a:pPr>
                      <a:r>
                        <a:rPr lang="en"/>
                        <a:t>513</a:t>
                      </a:r>
                      <a:endParaRPr/>
                    </a:p>
                  </a:txBody>
                  <a:tcPr marT="91425" marB="91425" marR="91425" marL="91425"/>
                </a:tc>
              </a:tr>
              <a:tr h="772650">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Courier New"/>
                          <a:ea typeface="Courier New"/>
                          <a:cs typeface="Courier New"/>
                          <a:sym typeface="Courier New"/>
                        </a:rPr>
                        <a:t>-a -1 -n 1000 -m 50 -s 30 -C 10 -c</a:t>
                      </a:r>
                      <a:endParaRPr sz="1100"/>
                    </a:p>
                  </a:txBody>
                  <a:tcPr marT="91425" marB="91425" marR="91425" marL="91425"/>
                </a:tc>
                <a:tc>
                  <a:txBody>
                    <a:bodyPr/>
                    <a:lstStyle/>
                    <a:p>
                      <a:pPr indent="0" lvl="0" marL="0" rtl="0" algn="l">
                        <a:spcBef>
                          <a:spcPts val="0"/>
                        </a:spcBef>
                        <a:spcAft>
                          <a:spcPts val="0"/>
                        </a:spcAft>
                        <a:buNone/>
                      </a:pPr>
                      <a:r>
                        <a:rPr lang="en"/>
                        <a:t>789</a:t>
                      </a:r>
                      <a:endParaRPr/>
                    </a:p>
                  </a:txBody>
                  <a:tcPr marT="91425" marB="91425" marR="91425" marL="91425"/>
                </a:tc>
                <a:tc>
                  <a:txBody>
                    <a:bodyPr/>
                    <a:lstStyle/>
                    <a:p>
                      <a:pPr indent="0" lvl="0" marL="0" rtl="0" algn="l">
                        <a:spcBef>
                          <a:spcPts val="0"/>
                        </a:spcBef>
                        <a:spcAft>
                          <a:spcPts val="0"/>
                        </a:spcAft>
                        <a:buNone/>
                      </a:pPr>
                      <a:r>
                        <a:rPr lang="en"/>
                        <a:t>789</a:t>
                      </a:r>
                      <a:endParaRPr/>
                    </a:p>
                  </a:txBody>
                  <a:tcPr marT="91425" marB="91425" marR="91425" marL="91425"/>
                </a:tc>
                <a:tc>
                  <a:txBody>
                    <a:bodyPr/>
                    <a:lstStyle/>
                    <a:p>
                      <a:pPr indent="0" lvl="0" marL="0" rtl="0" algn="l">
                        <a:spcBef>
                          <a:spcPts val="0"/>
                        </a:spcBef>
                        <a:spcAft>
                          <a:spcPts val="0"/>
                        </a:spcAft>
                        <a:buNone/>
                      </a:pPr>
                      <a:r>
                        <a:rPr lang="en"/>
                        <a:t>784</a:t>
                      </a:r>
                      <a:endParaRPr/>
                    </a:p>
                  </a:txBody>
                  <a:tcPr marT="91425" marB="91425" marR="91425" marL="91425"/>
                </a:tc>
                <a:tc>
                  <a:txBody>
                    <a:bodyPr/>
                    <a:lstStyle/>
                    <a:p>
                      <a:pPr indent="0" lvl="0" marL="0" rtl="0" algn="l">
                        <a:spcBef>
                          <a:spcPts val="0"/>
                        </a:spcBef>
                        <a:spcAft>
                          <a:spcPts val="0"/>
                        </a:spcAft>
                        <a:buNone/>
                      </a:pPr>
                      <a:r>
                        <a:rPr lang="en"/>
                        <a:t>513</a:t>
                      </a:r>
                      <a:endParaRPr/>
                    </a:p>
                  </a:txBody>
                  <a:tcPr marT="91425" marB="91425" marR="91425" marL="91425"/>
                </a:tc>
              </a:tr>
            </a:tbl>
          </a:graphicData>
        </a:graphic>
      </p:graphicFrame>
      <p:sp>
        <p:nvSpPr>
          <p:cNvPr id="222" name="Google Shape;222;p40"/>
          <p:cNvSpPr txBox="1"/>
          <p:nvPr/>
        </p:nvSpPr>
        <p:spPr>
          <a:xfrm>
            <a:off x="442800" y="4357500"/>
            <a:ext cx="8214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mfortaa"/>
                <a:ea typeface="Comfortaa"/>
                <a:cs typeface="Comfortaa"/>
                <a:sym typeface="Comfortaa"/>
              </a:rPr>
              <a:t>3A. Fill in the cells with the number of misses for each policy. Use the -c switch for these computations.</a:t>
            </a:r>
            <a:endParaRPr/>
          </a:p>
        </p:txBody>
      </p:sp>
      <p:sp>
        <p:nvSpPr>
          <p:cNvPr id="223" name="Google Shape;223;p40"/>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246200" y="41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t>FIFO: </a:t>
            </a:r>
            <a:r>
              <a:rPr b="1" lang="en" sz="2200"/>
              <a:t>-a -1 -n 1000 -m 50 -s 10 -C 10 -c</a:t>
            </a:r>
            <a:endParaRPr b="1" sz="2200"/>
          </a:p>
          <a:p>
            <a:pPr indent="0" lvl="0" marL="0" rtl="0" algn="l">
              <a:spcBef>
                <a:spcPts val="0"/>
              </a:spcBef>
              <a:spcAft>
                <a:spcPts val="0"/>
              </a:spcAft>
              <a:buNone/>
            </a:pPr>
            <a:r>
              <a:t/>
            </a:r>
            <a:endParaRPr/>
          </a:p>
        </p:txBody>
      </p:sp>
      <p:pic>
        <p:nvPicPr>
          <p:cNvPr id="229" name="Google Shape;229;p41"/>
          <p:cNvPicPr preferRelativeResize="0"/>
          <p:nvPr/>
        </p:nvPicPr>
        <p:blipFill>
          <a:blip r:embed="rId3">
            <a:alphaModFix/>
          </a:blip>
          <a:stretch>
            <a:fillRect/>
          </a:stretch>
        </p:blipFill>
        <p:spPr>
          <a:xfrm>
            <a:off x="311700" y="1170125"/>
            <a:ext cx="8118074"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522825"/>
            <a:ext cx="8520600" cy="47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Courier New"/>
                <a:ea typeface="Courier New"/>
                <a:cs typeface="Courier New"/>
                <a:sym typeface="Courier New"/>
              </a:rPr>
              <a:t>paging-policy.py</a:t>
            </a:r>
            <a:endParaRPr sz="3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Find the </a:t>
            </a:r>
            <a:r>
              <a:rPr b="1" lang="en">
                <a:solidFill>
                  <a:schemeClr val="dk1"/>
                </a:solidFill>
                <a:latin typeface="Courier New"/>
                <a:ea typeface="Courier New"/>
                <a:cs typeface="Courier New"/>
                <a:sym typeface="Courier New"/>
              </a:rPr>
              <a:t>paging-policy.py</a:t>
            </a:r>
            <a:r>
              <a:rPr lang="en">
                <a:solidFill>
                  <a:schemeClr val="dk1"/>
                </a:solidFill>
                <a:latin typeface="Comfortaa"/>
                <a:ea typeface="Comfortaa"/>
                <a:cs typeface="Comfortaa"/>
                <a:sym typeface="Comfortaa"/>
              </a:rPr>
              <a:t> program within the </a:t>
            </a:r>
            <a:r>
              <a:rPr b="1" lang="en">
                <a:solidFill>
                  <a:schemeClr val="dk1"/>
                </a:solidFill>
                <a:latin typeface="Courier New"/>
                <a:ea typeface="Courier New"/>
                <a:cs typeface="Courier New"/>
                <a:sym typeface="Courier New"/>
              </a:rPr>
              <a:t>vm-beyondphys-policy </a:t>
            </a:r>
            <a:r>
              <a:rPr lang="en">
                <a:solidFill>
                  <a:schemeClr val="dk1"/>
                </a:solidFill>
                <a:latin typeface="Comfortaa"/>
                <a:ea typeface="Comfortaa"/>
                <a:cs typeface="Comfortaa"/>
                <a:sym typeface="Comfortaa"/>
              </a:rPr>
              <a:t>sub-directory of your </a:t>
            </a:r>
            <a:r>
              <a:rPr b="1" lang="en">
                <a:solidFill>
                  <a:schemeClr val="dk1"/>
                </a:solidFill>
                <a:latin typeface="Courier New"/>
                <a:ea typeface="Courier New"/>
                <a:cs typeface="Courier New"/>
                <a:sym typeface="Courier New"/>
              </a:rPr>
              <a:t>ostep-homework</a:t>
            </a:r>
            <a:r>
              <a:rPr lang="en">
                <a:solidFill>
                  <a:schemeClr val="dk1"/>
                </a:solidFill>
                <a:latin typeface="Comfortaa"/>
                <a:ea typeface="Comfortaa"/>
                <a:cs typeface="Comfortaa"/>
                <a:sym typeface="Comfortaa"/>
              </a:rPr>
              <a:t> directory. Use </a:t>
            </a:r>
            <a:r>
              <a:rPr b="1" lang="en">
                <a:solidFill>
                  <a:schemeClr val="dk1"/>
                </a:solidFill>
                <a:latin typeface="Courier New"/>
                <a:ea typeface="Courier New"/>
                <a:cs typeface="Courier New"/>
                <a:sym typeface="Courier New"/>
              </a:rPr>
              <a:t>paging-policy.py</a:t>
            </a:r>
            <a:r>
              <a:rPr lang="en">
                <a:solidFill>
                  <a:schemeClr val="dk1"/>
                </a:solidFill>
                <a:latin typeface="Comfortaa"/>
                <a:ea typeface="Comfortaa"/>
                <a:cs typeface="Comfortaa"/>
                <a:sym typeface="Comfortaa"/>
              </a:rPr>
              <a:t> to experiment with various page-replacement policies.</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Read the </a:t>
            </a:r>
            <a:r>
              <a:rPr b="1" lang="en">
                <a:solidFill>
                  <a:schemeClr val="dk1"/>
                </a:solidFill>
                <a:latin typeface="Courier New"/>
                <a:ea typeface="Courier New"/>
                <a:cs typeface="Courier New"/>
                <a:sym typeface="Courier New"/>
              </a:rPr>
              <a:t>README.md</a:t>
            </a:r>
            <a:r>
              <a:rPr lang="en">
                <a:solidFill>
                  <a:schemeClr val="dk1"/>
                </a:solidFill>
                <a:latin typeface="Comfortaa"/>
                <a:ea typeface="Comfortaa"/>
                <a:cs typeface="Comfortaa"/>
                <a:sym typeface="Comfortaa"/>
              </a:rPr>
              <a:t> file in the sub-directory and run the program with the </a:t>
            </a:r>
            <a:r>
              <a:rPr b="1" lang="en">
                <a:solidFill>
                  <a:schemeClr val="dk1"/>
                </a:solidFill>
                <a:latin typeface="Courier New"/>
                <a:ea typeface="Courier New"/>
                <a:cs typeface="Courier New"/>
                <a:sym typeface="Courier New"/>
              </a:rPr>
              <a:t>--help</a:t>
            </a:r>
            <a:r>
              <a:rPr lang="en">
                <a:solidFill>
                  <a:schemeClr val="dk1"/>
                </a:solidFill>
                <a:latin typeface="Comfortaa"/>
                <a:ea typeface="Comfortaa"/>
                <a:cs typeface="Comfortaa"/>
                <a:sym typeface="Comfortaa"/>
              </a:rPr>
              <a:t> switch to learn more about this simulator’s features.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2"/>
          <p:cNvPicPr preferRelativeResize="0"/>
          <p:nvPr/>
        </p:nvPicPr>
        <p:blipFill>
          <a:blip r:embed="rId3">
            <a:alphaModFix/>
          </a:blip>
          <a:stretch>
            <a:fillRect/>
          </a:stretch>
        </p:blipFill>
        <p:spPr>
          <a:xfrm>
            <a:off x="152400" y="152400"/>
            <a:ext cx="8839203" cy="40654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900"/>
              <a:t>FIFO: </a:t>
            </a:r>
            <a:r>
              <a:rPr b="1" lang="en" sz="2200"/>
              <a:t>-a -1 -n 1000 -m 50 -s 20 -C 10 -c</a:t>
            </a:r>
            <a:endParaRPr b="1" sz="2200"/>
          </a:p>
          <a:p>
            <a:pPr indent="0" lvl="0" marL="0" rtl="0" algn="l">
              <a:spcBef>
                <a:spcPts val="0"/>
              </a:spcBef>
              <a:spcAft>
                <a:spcPts val="0"/>
              </a:spcAft>
              <a:buNone/>
            </a:pPr>
            <a:r>
              <a:t/>
            </a:r>
            <a:endParaRPr/>
          </a:p>
        </p:txBody>
      </p:sp>
      <p:pic>
        <p:nvPicPr>
          <p:cNvPr id="240" name="Google Shape;240;p43"/>
          <p:cNvPicPr preferRelativeResize="0"/>
          <p:nvPr/>
        </p:nvPicPr>
        <p:blipFill>
          <a:blip r:embed="rId3">
            <a:alphaModFix/>
          </a:blip>
          <a:stretch>
            <a:fillRect/>
          </a:stretch>
        </p:blipFill>
        <p:spPr>
          <a:xfrm>
            <a:off x="152400" y="1170125"/>
            <a:ext cx="8839204" cy="37937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152400" y="152400"/>
            <a:ext cx="8839200" cy="402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900"/>
              <a:t>FIFO: </a:t>
            </a:r>
            <a:r>
              <a:rPr b="1" lang="en" sz="2200"/>
              <a:t>-a -1 -n 1000 -m 50 -s 30 -C 10 -c</a:t>
            </a:r>
            <a:endParaRPr/>
          </a:p>
        </p:txBody>
      </p:sp>
      <p:pic>
        <p:nvPicPr>
          <p:cNvPr id="251" name="Google Shape;251;p45"/>
          <p:cNvPicPr preferRelativeResize="0"/>
          <p:nvPr/>
        </p:nvPicPr>
        <p:blipFill>
          <a:blip r:embed="rId3">
            <a:alphaModFix/>
          </a:blip>
          <a:stretch>
            <a:fillRect/>
          </a:stretch>
        </p:blipFill>
        <p:spPr>
          <a:xfrm>
            <a:off x="152400" y="1170125"/>
            <a:ext cx="8518316"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6"/>
          <p:cNvPicPr preferRelativeResize="0"/>
          <p:nvPr/>
        </p:nvPicPr>
        <p:blipFill>
          <a:blip r:embed="rId3">
            <a:alphaModFix/>
          </a:blip>
          <a:stretch>
            <a:fillRect/>
          </a:stretch>
        </p:blipFill>
        <p:spPr>
          <a:xfrm>
            <a:off x="152400" y="152400"/>
            <a:ext cx="8839199" cy="4275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 -a -1 -n 1000 -m 50 -s 10 -C 10 -c</a:t>
            </a:r>
            <a:endParaRPr/>
          </a:p>
        </p:txBody>
      </p:sp>
      <p:pic>
        <p:nvPicPr>
          <p:cNvPr id="262" name="Google Shape;262;p47"/>
          <p:cNvPicPr preferRelativeResize="0"/>
          <p:nvPr/>
        </p:nvPicPr>
        <p:blipFill>
          <a:blip r:embed="rId3">
            <a:alphaModFix/>
          </a:blip>
          <a:stretch>
            <a:fillRect/>
          </a:stretch>
        </p:blipFill>
        <p:spPr>
          <a:xfrm>
            <a:off x="152400" y="1170125"/>
            <a:ext cx="8839204" cy="37031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8"/>
          <p:cNvPicPr preferRelativeResize="0"/>
          <p:nvPr/>
        </p:nvPicPr>
        <p:blipFill>
          <a:blip r:embed="rId3">
            <a:alphaModFix/>
          </a:blip>
          <a:stretch>
            <a:fillRect/>
          </a:stretch>
        </p:blipFill>
        <p:spPr>
          <a:xfrm>
            <a:off x="152400" y="152400"/>
            <a:ext cx="8839200" cy="4209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RAND: -a -1 -n 1000 -m 50 -s 20 -C 10 -c</a:t>
            </a:r>
            <a:endParaRPr/>
          </a:p>
        </p:txBody>
      </p:sp>
      <p:pic>
        <p:nvPicPr>
          <p:cNvPr id="273" name="Google Shape;273;p49"/>
          <p:cNvPicPr preferRelativeResize="0"/>
          <p:nvPr/>
        </p:nvPicPr>
        <p:blipFill>
          <a:blip r:embed="rId3">
            <a:alphaModFix/>
          </a:blip>
          <a:stretch>
            <a:fillRect/>
          </a:stretch>
        </p:blipFill>
        <p:spPr>
          <a:xfrm>
            <a:off x="152400" y="1170125"/>
            <a:ext cx="7993216" cy="3820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0"/>
          <p:cNvPicPr preferRelativeResize="0"/>
          <p:nvPr/>
        </p:nvPicPr>
        <p:blipFill>
          <a:blip r:embed="rId3">
            <a:alphaModFix/>
          </a:blip>
          <a:stretch>
            <a:fillRect/>
          </a:stretch>
        </p:blipFill>
        <p:spPr>
          <a:xfrm>
            <a:off x="152400" y="388200"/>
            <a:ext cx="8839200" cy="4223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RAND: -a -1 -n 1000 -m 50 -s 30 -C 10 -c</a:t>
            </a:r>
            <a:endParaRPr/>
          </a:p>
        </p:txBody>
      </p:sp>
      <p:pic>
        <p:nvPicPr>
          <p:cNvPr id="284" name="Google Shape;284;p51"/>
          <p:cNvPicPr preferRelativeResize="0"/>
          <p:nvPr/>
        </p:nvPicPr>
        <p:blipFill>
          <a:blip r:embed="rId3">
            <a:alphaModFix/>
          </a:blip>
          <a:stretch>
            <a:fillRect/>
          </a:stretch>
        </p:blipFill>
        <p:spPr>
          <a:xfrm>
            <a:off x="152400" y="1170125"/>
            <a:ext cx="7740216"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43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latin typeface="Comfortaa"/>
                <a:ea typeface="Comfortaa"/>
                <a:cs typeface="Comfortaa"/>
                <a:sym typeface="Comfortaa"/>
              </a:rPr>
              <a:t>1.</a:t>
            </a:r>
            <a:r>
              <a:rPr lang="en" sz="1800">
                <a:latin typeface="Comfortaa"/>
                <a:ea typeface="Comfortaa"/>
                <a:cs typeface="Comfortaa"/>
                <a:sym typeface="Comfortaa"/>
              </a:rPr>
              <a:t> Use </a:t>
            </a:r>
            <a:r>
              <a:rPr b="1" lang="en" sz="1800">
                <a:latin typeface="Courier New"/>
                <a:ea typeface="Courier New"/>
                <a:cs typeface="Courier New"/>
                <a:sym typeface="Courier New"/>
              </a:rPr>
              <a:t>paging-policy.py</a:t>
            </a:r>
            <a:r>
              <a:rPr lang="en" sz="1800">
                <a:latin typeface="Comfortaa"/>
                <a:ea typeface="Comfortaa"/>
                <a:cs typeface="Comfortaa"/>
                <a:sym typeface="Comfortaa"/>
              </a:rPr>
              <a:t> to generate random address traces using the following command line arguments. The program also simulates a page replacement policy such as FIFO, LRU and OPT. Fill the following table with number of page misses for each scenario :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800">
                <a:latin typeface="Comfortaa"/>
                <a:ea typeface="Comfortaa"/>
                <a:cs typeface="Comfortaa"/>
                <a:sym typeface="Comfortaa"/>
              </a:rPr>
              <a:t>(first, run without the -c option and calculate #misses yourself.  then use -c to check your work)</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spcBef>
                <a:spcPts val="0"/>
              </a:spcBef>
              <a:spcAft>
                <a:spcPts val="0"/>
              </a:spcAft>
              <a:buNone/>
            </a:pPr>
            <a:r>
              <a:t/>
            </a:r>
            <a:endParaRPr/>
          </a:p>
        </p:txBody>
      </p:sp>
      <p:graphicFrame>
        <p:nvGraphicFramePr>
          <p:cNvPr id="74" name="Google Shape;74;p16"/>
          <p:cNvGraphicFramePr/>
          <p:nvPr/>
        </p:nvGraphicFramePr>
        <p:xfrm>
          <a:off x="952500" y="2186325"/>
          <a:ext cx="3000000" cy="3000000"/>
        </p:xfrm>
        <a:graphic>
          <a:graphicData uri="http://schemas.openxmlformats.org/drawingml/2006/table">
            <a:tbl>
              <a:tblPr>
                <a:noFill/>
                <a:tableStyleId>{FF699243-B6C3-48F6-A436-F23FADE29035}</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FIFO</a:t>
                      </a:r>
                      <a:endParaRPr b="1" sz="1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LRU</a:t>
                      </a:r>
                      <a:endParaRPr b="1" sz="1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sz="1700">
                          <a:latin typeface="Courier New"/>
                          <a:ea typeface="Courier New"/>
                          <a:cs typeface="Courier New"/>
                          <a:sym typeface="Courier New"/>
                        </a:rPr>
                        <a:t>OPT</a:t>
                      </a:r>
                      <a:endParaRPr b="1" sz="1700">
                        <a:latin typeface="Courier New"/>
                        <a:ea typeface="Courier New"/>
                        <a:cs typeface="Courier New"/>
                        <a:sym typeface="Courier New"/>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800">
                          <a:solidFill>
                            <a:schemeClr val="dk1"/>
                          </a:solidFill>
                          <a:latin typeface="Courier New"/>
                          <a:ea typeface="Courier New"/>
                          <a:cs typeface="Courier New"/>
                          <a:sym typeface="Courier New"/>
                        </a:rPr>
                        <a:t>-s 0 -n 15</a:t>
                      </a:r>
                      <a:endParaRPr b="1" sz="180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800">
                          <a:solidFill>
                            <a:schemeClr val="dk1"/>
                          </a:solidFill>
                          <a:latin typeface="Courier New"/>
                          <a:ea typeface="Courier New"/>
                          <a:cs typeface="Courier New"/>
                          <a:sym typeface="Courier New"/>
                        </a:rPr>
                        <a:t>-s 1 -n 15</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800">
                          <a:solidFill>
                            <a:schemeClr val="dk1"/>
                          </a:solidFill>
                          <a:latin typeface="Courier New"/>
                          <a:ea typeface="Courier New"/>
                          <a:cs typeface="Courier New"/>
                          <a:sym typeface="Courier New"/>
                        </a:rPr>
                        <a:t>-s 2 -n 15</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r>
            </a:tbl>
          </a:graphicData>
        </a:graphic>
      </p:graphicFrame>
      <p:sp>
        <p:nvSpPr>
          <p:cNvPr id="75" name="Google Shape;75;p16"/>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2"/>
          <p:cNvPicPr preferRelativeResize="0"/>
          <p:nvPr/>
        </p:nvPicPr>
        <p:blipFill>
          <a:blip r:embed="rId3">
            <a:alphaModFix/>
          </a:blip>
          <a:stretch>
            <a:fillRect/>
          </a:stretch>
        </p:blipFill>
        <p:spPr>
          <a:xfrm>
            <a:off x="152400" y="152400"/>
            <a:ext cx="8839199" cy="4537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LRU</a:t>
            </a:r>
            <a:r>
              <a:rPr lang="en"/>
              <a:t>: -a -1 -n 1000 -m 50 -s 10 -C 10 -c</a:t>
            </a:r>
            <a:endParaRPr/>
          </a:p>
        </p:txBody>
      </p:sp>
      <p:pic>
        <p:nvPicPr>
          <p:cNvPr id="295" name="Google Shape;295;p53"/>
          <p:cNvPicPr preferRelativeResize="0"/>
          <p:nvPr/>
        </p:nvPicPr>
        <p:blipFill>
          <a:blip r:embed="rId3">
            <a:alphaModFix/>
          </a:blip>
          <a:stretch>
            <a:fillRect/>
          </a:stretch>
        </p:blipFill>
        <p:spPr>
          <a:xfrm>
            <a:off x="152400" y="1170125"/>
            <a:ext cx="8839204" cy="35607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54"/>
          <p:cNvPicPr preferRelativeResize="0"/>
          <p:nvPr/>
        </p:nvPicPr>
        <p:blipFill>
          <a:blip r:embed="rId3">
            <a:alphaModFix/>
          </a:blip>
          <a:stretch>
            <a:fillRect/>
          </a:stretch>
        </p:blipFill>
        <p:spPr>
          <a:xfrm>
            <a:off x="152400" y="270300"/>
            <a:ext cx="8839200" cy="411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LRU: -a -1 -n 1000 -m 50 -s 20 -C 10 -c</a:t>
            </a:r>
            <a:endParaRPr/>
          </a:p>
        </p:txBody>
      </p:sp>
      <p:pic>
        <p:nvPicPr>
          <p:cNvPr id="306" name="Google Shape;306;p55"/>
          <p:cNvPicPr preferRelativeResize="0"/>
          <p:nvPr/>
        </p:nvPicPr>
        <p:blipFill>
          <a:blip r:embed="rId3">
            <a:alphaModFix/>
          </a:blip>
          <a:stretch>
            <a:fillRect/>
          </a:stretch>
        </p:blipFill>
        <p:spPr>
          <a:xfrm>
            <a:off x="152400" y="1170125"/>
            <a:ext cx="7192428" cy="38209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6"/>
          <p:cNvPicPr preferRelativeResize="0"/>
          <p:nvPr/>
        </p:nvPicPr>
        <p:blipFill>
          <a:blip r:embed="rId3">
            <a:alphaModFix/>
          </a:blip>
          <a:stretch>
            <a:fillRect/>
          </a:stretch>
        </p:blipFill>
        <p:spPr>
          <a:xfrm>
            <a:off x="152400" y="152400"/>
            <a:ext cx="8839198" cy="39391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LRU: -a -1 -n 1000 -m 50 -s 30 -C 10 -c</a:t>
            </a:r>
            <a:endParaRPr/>
          </a:p>
        </p:txBody>
      </p:sp>
      <p:pic>
        <p:nvPicPr>
          <p:cNvPr id="317" name="Google Shape;317;p57"/>
          <p:cNvPicPr preferRelativeResize="0"/>
          <p:nvPr/>
        </p:nvPicPr>
        <p:blipFill>
          <a:blip r:embed="rId3">
            <a:alphaModFix/>
          </a:blip>
          <a:stretch>
            <a:fillRect/>
          </a:stretch>
        </p:blipFill>
        <p:spPr>
          <a:xfrm>
            <a:off x="152400" y="1170125"/>
            <a:ext cx="8109179"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8"/>
          <p:cNvPicPr preferRelativeResize="0"/>
          <p:nvPr/>
        </p:nvPicPr>
        <p:blipFill>
          <a:blip r:embed="rId3">
            <a:alphaModFix/>
          </a:blip>
          <a:stretch>
            <a:fillRect/>
          </a:stretch>
        </p:blipFill>
        <p:spPr>
          <a:xfrm>
            <a:off x="152400" y="152400"/>
            <a:ext cx="8839200" cy="4249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OPT:  </a:t>
            </a:r>
            <a:r>
              <a:rPr lang="en"/>
              <a:t>-a -1 -n 1000 -m 50 -s 10 -C 10 -c</a:t>
            </a:r>
            <a:endParaRPr/>
          </a:p>
        </p:txBody>
      </p:sp>
      <p:pic>
        <p:nvPicPr>
          <p:cNvPr id="328" name="Google Shape;328;p59"/>
          <p:cNvPicPr preferRelativeResize="0"/>
          <p:nvPr/>
        </p:nvPicPr>
        <p:blipFill>
          <a:blip r:embed="rId3">
            <a:alphaModFix/>
          </a:blip>
          <a:stretch>
            <a:fillRect/>
          </a:stretch>
        </p:blipFill>
        <p:spPr>
          <a:xfrm>
            <a:off x="152400" y="1170125"/>
            <a:ext cx="8228557"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0"/>
          <p:cNvPicPr preferRelativeResize="0"/>
          <p:nvPr/>
        </p:nvPicPr>
        <p:blipFill>
          <a:blip r:embed="rId3">
            <a:alphaModFix/>
          </a:blip>
          <a:stretch>
            <a:fillRect/>
          </a:stretch>
        </p:blipFill>
        <p:spPr>
          <a:xfrm>
            <a:off x="152400" y="602625"/>
            <a:ext cx="8701451" cy="4388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OPT:</a:t>
            </a:r>
            <a:r>
              <a:rPr lang="en"/>
              <a:t> -a -1 -n 1000 -m 50 -s 20 -C 10 -c</a:t>
            </a:r>
            <a:endParaRPr/>
          </a:p>
        </p:txBody>
      </p:sp>
      <p:pic>
        <p:nvPicPr>
          <p:cNvPr id="339" name="Google Shape;339;p61"/>
          <p:cNvPicPr preferRelativeResize="0"/>
          <p:nvPr/>
        </p:nvPicPr>
        <p:blipFill>
          <a:blip r:embed="rId3">
            <a:alphaModFix/>
          </a:blip>
          <a:stretch>
            <a:fillRect/>
          </a:stretch>
        </p:blipFill>
        <p:spPr>
          <a:xfrm>
            <a:off x="152400" y="1170125"/>
            <a:ext cx="8254597"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FIFO: 		-s 0 -n 15</a:t>
            </a:r>
            <a:endParaRPr b="1"/>
          </a:p>
        </p:txBody>
      </p:sp>
      <p:pic>
        <p:nvPicPr>
          <p:cNvPr id="81" name="Google Shape;81;p17"/>
          <p:cNvPicPr preferRelativeResize="0"/>
          <p:nvPr/>
        </p:nvPicPr>
        <p:blipFill>
          <a:blip r:embed="rId3">
            <a:alphaModFix/>
          </a:blip>
          <a:stretch>
            <a:fillRect/>
          </a:stretch>
        </p:blipFill>
        <p:spPr>
          <a:xfrm>
            <a:off x="733300" y="1104625"/>
            <a:ext cx="7677410" cy="38209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2"/>
          <p:cNvPicPr preferRelativeResize="0"/>
          <p:nvPr/>
        </p:nvPicPr>
        <p:blipFill>
          <a:blip r:embed="rId3">
            <a:alphaModFix/>
          </a:blip>
          <a:stretch>
            <a:fillRect/>
          </a:stretch>
        </p:blipFill>
        <p:spPr>
          <a:xfrm>
            <a:off x="152400" y="152400"/>
            <a:ext cx="8839203" cy="385529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OPT</a:t>
            </a:r>
            <a:r>
              <a:rPr lang="en"/>
              <a:t>: -a -1 -n 1000 -m 50 -s 30 -C 10 -c</a:t>
            </a:r>
            <a:endParaRPr/>
          </a:p>
        </p:txBody>
      </p:sp>
      <p:pic>
        <p:nvPicPr>
          <p:cNvPr id="350" name="Google Shape;350;p63"/>
          <p:cNvPicPr preferRelativeResize="0"/>
          <p:nvPr/>
        </p:nvPicPr>
        <p:blipFill>
          <a:blip r:embed="rId3">
            <a:alphaModFix/>
          </a:blip>
          <a:stretch>
            <a:fillRect/>
          </a:stretch>
        </p:blipFill>
        <p:spPr>
          <a:xfrm>
            <a:off x="152400" y="1170125"/>
            <a:ext cx="8432497"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4"/>
          <p:cNvPicPr preferRelativeResize="0"/>
          <p:nvPr/>
        </p:nvPicPr>
        <p:blipFill>
          <a:blip r:embed="rId3">
            <a:alphaModFix/>
          </a:blip>
          <a:stretch>
            <a:fillRect/>
          </a:stretch>
        </p:blipFill>
        <p:spPr>
          <a:xfrm>
            <a:off x="152400" y="152400"/>
            <a:ext cx="8839197" cy="373121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5"/>
          <p:cNvSpPr txBox="1"/>
          <p:nvPr/>
        </p:nvSpPr>
        <p:spPr>
          <a:xfrm>
            <a:off x="311300" y="321425"/>
            <a:ext cx="8342700" cy="44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latin typeface="Comfortaa"/>
                <a:ea typeface="Comfortaa"/>
                <a:cs typeface="Comfortaa"/>
                <a:sym typeface="Comfortaa"/>
              </a:rPr>
              <a:t>3B.</a:t>
            </a:r>
            <a:r>
              <a:rPr lang="en" sz="1800">
                <a:solidFill>
                  <a:schemeClr val="dk1"/>
                </a:solidFill>
                <a:latin typeface="Comfortaa"/>
                <a:ea typeface="Comfortaa"/>
                <a:cs typeface="Comfortaa"/>
                <a:sym typeface="Comfortaa"/>
              </a:rPr>
              <a:t>  </a:t>
            </a:r>
            <a:r>
              <a:rPr b="1" lang="en" sz="1800">
                <a:solidFill>
                  <a:schemeClr val="dk1"/>
                </a:solidFill>
                <a:latin typeface="Comfortaa"/>
                <a:ea typeface="Comfortaa"/>
                <a:cs typeface="Comfortaa"/>
                <a:sym typeface="Comfortaa"/>
              </a:rPr>
              <a:t>What do you observe about the relative performance of the three algorithms for this </a:t>
            </a:r>
            <a:r>
              <a:rPr b="1" lang="en" sz="1500">
                <a:solidFill>
                  <a:schemeClr val="dk1"/>
                </a:solidFill>
                <a:latin typeface="Courier New"/>
                <a:ea typeface="Courier New"/>
                <a:cs typeface="Courier New"/>
                <a:sym typeface="Courier New"/>
              </a:rPr>
              <a:t>-m 50 -C 10 </a:t>
            </a:r>
            <a:r>
              <a:rPr b="1" lang="en" sz="1800">
                <a:solidFill>
                  <a:schemeClr val="dk1"/>
                </a:solidFill>
                <a:latin typeface="Comfortaa"/>
                <a:ea typeface="Comfortaa"/>
                <a:cs typeface="Comfortaa"/>
                <a:sym typeface="Comfortaa"/>
              </a:rPr>
              <a:t>scenario</a:t>
            </a:r>
            <a:r>
              <a:rPr b="1" lang="en" sz="1800">
                <a:solidFill>
                  <a:schemeClr val="dk1"/>
                </a:solidFill>
                <a:latin typeface="Comfortaa"/>
                <a:ea typeface="Comfortaa"/>
                <a:cs typeface="Comfortaa"/>
                <a:sym typeface="Comfortaa"/>
              </a:rPr>
              <a:t>?</a:t>
            </a:r>
            <a:endParaRPr b="1"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b="1" lang="en" sz="1800" u="sng">
                <a:solidFill>
                  <a:schemeClr val="dk1"/>
                </a:solidFill>
                <a:latin typeface="Comfortaa"/>
                <a:ea typeface="Comfortaa"/>
                <a:cs typeface="Comfortaa"/>
                <a:sym typeface="Comfortaa"/>
              </a:rPr>
              <a:t>Answer:</a:t>
            </a:r>
            <a:endParaRPr b="1" sz="1800" u="sng">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lang="en" sz="1900">
                <a:solidFill>
                  <a:schemeClr val="dk1"/>
                </a:solidFill>
              </a:rPr>
              <a:t>1)OPT is the most optimal page replacement algorithm. OPT performs better than the other algorithms because </a:t>
            </a:r>
            <a:r>
              <a:rPr lang="en" sz="1900">
                <a:solidFill>
                  <a:srgbClr val="333333"/>
                </a:solidFill>
                <a:highlight>
                  <a:srgbClr val="FFFFFF"/>
                </a:highlight>
              </a:rPr>
              <a:t>pages are replaced which would not be used for the longest duration of time in the future, i.e., the pages in the memory which are going to be referred farthest in the future are replaced.</a:t>
            </a:r>
            <a:endParaRPr sz="1900">
              <a:solidFill>
                <a:srgbClr val="333333"/>
              </a:solidFill>
              <a:highlight>
                <a:srgbClr val="FFFFFF"/>
              </a:highlight>
            </a:endParaRPr>
          </a:p>
          <a:p>
            <a:pPr indent="0" lvl="0" marL="0" rtl="0" algn="l">
              <a:lnSpc>
                <a:spcPct val="115000"/>
              </a:lnSpc>
              <a:spcBef>
                <a:spcPts val="0"/>
              </a:spcBef>
              <a:spcAft>
                <a:spcPts val="0"/>
              </a:spcAft>
              <a:buNone/>
            </a:pPr>
            <a:r>
              <a:rPr lang="en" sz="1900">
                <a:solidFill>
                  <a:schemeClr val="dk2"/>
                </a:solidFill>
              </a:rPr>
              <a:t>2) FIFOand LRU performs almost similarly without much difference in their hit-rates and misses. </a:t>
            </a:r>
            <a:endParaRPr sz="1900">
              <a:solidFill>
                <a:schemeClr val="dk2"/>
              </a:solidFill>
            </a:endParaRPr>
          </a:p>
          <a:p>
            <a:pPr indent="0" lvl="0" marL="0" rtl="0" algn="l">
              <a:lnSpc>
                <a:spcPct val="115000"/>
              </a:lnSpc>
              <a:spcBef>
                <a:spcPts val="0"/>
              </a:spcBef>
              <a:spcAft>
                <a:spcPts val="0"/>
              </a:spcAft>
              <a:buNone/>
            </a:pPr>
            <a:r>
              <a:rPr lang="en" sz="1900">
                <a:solidFill>
                  <a:schemeClr val="dk2"/>
                </a:solidFill>
              </a:rPr>
              <a:t>3)RAND performance misses are highest.</a:t>
            </a:r>
            <a:endParaRPr sz="1900">
              <a:solidFill>
                <a:srgbClr val="333333"/>
              </a:solidFill>
              <a:highlight>
                <a:srgbClr val="FFFFFF"/>
              </a:highlight>
            </a:endParaRPr>
          </a:p>
          <a:p>
            <a:pPr indent="0" lvl="0" marL="0" rtl="0" algn="l">
              <a:lnSpc>
                <a:spcPct val="115000"/>
              </a:lnSpc>
              <a:spcBef>
                <a:spcPts val="1600"/>
              </a:spcBef>
              <a:spcAft>
                <a:spcPts val="0"/>
              </a:spcAft>
              <a:buNone/>
            </a:pPr>
            <a:r>
              <a:t/>
            </a:r>
            <a:endParaRPr sz="1800">
              <a:solidFill>
                <a:schemeClr val="dk1"/>
              </a:solidFill>
              <a:latin typeface="Comfortaa"/>
              <a:ea typeface="Comfortaa"/>
              <a:cs typeface="Comfortaa"/>
              <a:sym typeface="Comfortaa"/>
            </a:endParaRPr>
          </a:p>
        </p:txBody>
      </p:sp>
      <p:sp>
        <p:nvSpPr>
          <p:cNvPr id="361" name="Google Shape;361;p65"/>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6"/>
          <p:cNvSpPr txBox="1"/>
          <p:nvPr/>
        </p:nvSpPr>
        <p:spPr>
          <a:xfrm>
            <a:off x="302275" y="348450"/>
            <a:ext cx="8342700" cy="407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latin typeface="Comfortaa"/>
                <a:ea typeface="Comfortaa"/>
                <a:cs typeface="Comfortaa"/>
                <a:sym typeface="Comfortaa"/>
              </a:rPr>
              <a:t>3B.</a:t>
            </a:r>
            <a:r>
              <a:rPr lang="en" sz="1800">
                <a:solidFill>
                  <a:schemeClr val="dk1"/>
                </a:solidFill>
                <a:latin typeface="Comfortaa"/>
                <a:ea typeface="Comfortaa"/>
                <a:cs typeface="Comfortaa"/>
                <a:sym typeface="Comfortaa"/>
              </a:rPr>
              <a:t>  Next, vary -m and -C systematically and observe the change in performance of the four algorithms as you vary the scenarios. What can you conclude about the relative performance of the four </a:t>
            </a:r>
            <a:r>
              <a:rPr lang="en" sz="1800">
                <a:solidFill>
                  <a:schemeClr val="dk1"/>
                </a:solidFill>
                <a:latin typeface="Comfortaa"/>
                <a:ea typeface="Comfortaa"/>
                <a:cs typeface="Comfortaa"/>
                <a:sym typeface="Comfortaa"/>
              </a:rPr>
              <a:t>algorithms over the range of scenarios that you observed?</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b="1" lang="en" sz="1800" u="sng">
                <a:solidFill>
                  <a:schemeClr val="dk1"/>
                </a:solidFill>
                <a:latin typeface="Comfortaa"/>
                <a:ea typeface="Comfortaa"/>
                <a:cs typeface="Comfortaa"/>
                <a:sym typeface="Comfortaa"/>
              </a:rPr>
              <a:t>Answer:</a:t>
            </a:r>
            <a:endParaRPr sz="1800">
              <a:solidFill>
                <a:schemeClr val="dk1"/>
              </a:solidFill>
              <a:latin typeface="Comfortaa"/>
              <a:ea typeface="Comfortaa"/>
              <a:cs typeface="Comfortaa"/>
              <a:sym typeface="Comfortaa"/>
            </a:endParaRPr>
          </a:p>
          <a:p>
            <a:pPr indent="-342900" lvl="0" marL="457200" rtl="0" algn="l">
              <a:lnSpc>
                <a:spcPct val="115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It can be seen that the OPT performs the best followed by LRU, RAND and the FIFO respectively.</a:t>
            </a:r>
            <a:endParaRPr sz="1800">
              <a:solidFill>
                <a:schemeClr val="dk1"/>
              </a:solidFill>
              <a:latin typeface="Comfortaa"/>
              <a:ea typeface="Comfortaa"/>
              <a:cs typeface="Comfortaa"/>
              <a:sym typeface="Comfortaa"/>
            </a:endParaRPr>
          </a:p>
          <a:p>
            <a:pPr indent="-342900" lvl="0" marL="457200" rtl="0" algn="l">
              <a:lnSpc>
                <a:spcPct val="115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OPT performs best in all the scenarios.</a:t>
            </a:r>
            <a:endParaRPr sz="1800">
              <a:solidFill>
                <a:schemeClr val="dk1"/>
              </a:solidFill>
              <a:latin typeface="Comfortaa"/>
              <a:ea typeface="Comfortaa"/>
              <a:cs typeface="Comfortaa"/>
              <a:sym typeface="Comfortaa"/>
            </a:endParaRPr>
          </a:p>
          <a:p>
            <a:pPr indent="-342900" lvl="0" marL="457200" rtl="0" algn="l">
              <a:lnSpc>
                <a:spcPct val="115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LRU is better than FIFO and RAND in most of the scenarios</a:t>
            </a:r>
            <a:endParaRPr sz="1800">
              <a:solidFill>
                <a:schemeClr val="dk1"/>
              </a:solidFill>
              <a:latin typeface="Comfortaa"/>
              <a:ea typeface="Comfortaa"/>
              <a:cs typeface="Comfortaa"/>
              <a:sym typeface="Comfortaa"/>
            </a:endParaRPr>
          </a:p>
          <a:p>
            <a:pPr indent="-342900" lvl="0" marL="457200" rtl="0" algn="l">
              <a:lnSpc>
                <a:spcPct val="115000"/>
              </a:lnSpc>
              <a:spcBef>
                <a:spcPts val="0"/>
              </a:spcBef>
              <a:spcAft>
                <a:spcPts val="0"/>
              </a:spcAft>
              <a:buSzPts val="1800"/>
              <a:buFont typeface="Comfortaa"/>
              <a:buChar char="●"/>
            </a:pPr>
            <a:r>
              <a:rPr lang="en" sz="1800">
                <a:solidFill>
                  <a:schemeClr val="dk1"/>
                </a:solidFill>
                <a:latin typeface="Comfortaa"/>
                <a:ea typeface="Comfortaa"/>
                <a:cs typeface="Comfortaa"/>
                <a:sym typeface="Comfortaa"/>
              </a:rPr>
              <a:t>When we vary the cache size, then  </a:t>
            </a:r>
            <a:r>
              <a:rPr b="1" lang="en" sz="1800">
                <a:solidFill>
                  <a:srgbClr val="202124"/>
                </a:solidFill>
                <a:highlight>
                  <a:srgbClr val="FFFFFF"/>
                </a:highlight>
                <a:latin typeface="Comfortaa"/>
                <a:ea typeface="Comfortaa"/>
                <a:cs typeface="Comfortaa"/>
                <a:sym typeface="Comfortaa"/>
              </a:rPr>
              <a:t>LRU is more efficient for small caches</a:t>
            </a:r>
            <a:r>
              <a:rPr lang="en" sz="1800">
                <a:solidFill>
                  <a:srgbClr val="202124"/>
                </a:solidFill>
                <a:highlight>
                  <a:srgbClr val="FFFFFF"/>
                </a:highlight>
                <a:latin typeface="Comfortaa"/>
                <a:ea typeface="Comfortaa"/>
                <a:cs typeface="Comfortaa"/>
                <a:sym typeface="Comfortaa"/>
              </a:rPr>
              <a:t> but scales poorly to larger ones.</a:t>
            </a:r>
            <a:endParaRPr sz="1800">
              <a:solidFill>
                <a:srgbClr val="20212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p:txBody>
      </p:sp>
      <p:sp>
        <p:nvSpPr>
          <p:cNvPr id="367" name="Google Shape;367;p66"/>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7"/>
          <p:cNvSpPr txBox="1"/>
          <p:nvPr>
            <p:ph type="title"/>
          </p:nvPr>
        </p:nvSpPr>
        <p:spPr>
          <a:xfrm>
            <a:off x="311700" y="445025"/>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mfortaa"/>
                <a:ea typeface="Comfortaa"/>
                <a:cs typeface="Comfortaa"/>
                <a:sym typeface="Comfortaa"/>
              </a:rPr>
              <a:t>4.</a:t>
            </a:r>
            <a:r>
              <a:rPr lang="en" sz="1800">
                <a:latin typeface="Comfortaa"/>
                <a:ea typeface="Comfortaa"/>
                <a:cs typeface="Comfortaa"/>
                <a:sym typeface="Comfortaa"/>
              </a:rPr>
              <a:t>  </a:t>
            </a:r>
            <a:r>
              <a:rPr lang="en" sz="1600">
                <a:latin typeface="Comfortaa"/>
                <a:ea typeface="Comfortaa"/>
                <a:cs typeface="Comfortaa"/>
                <a:sym typeface="Comfortaa"/>
              </a:rPr>
              <a:t>On babbage.cs.pdx.edu, find the files contained in the /tmp directory (and all sub-directories).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Do it like this: </a:t>
            </a:r>
            <a:r>
              <a:rPr b="1" lang="en" sz="1600">
                <a:latin typeface="Courier New"/>
                <a:ea typeface="Courier New"/>
                <a:cs typeface="Courier New"/>
                <a:sym typeface="Courier New"/>
              </a:rPr>
              <a:t>find /tmp -type f</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latin typeface="Comfortaa"/>
                <a:ea typeface="Comfortaa"/>
                <a:cs typeface="Comfortaa"/>
                <a:sym typeface="Comfortaa"/>
              </a:rPr>
              <a:t>4A</a:t>
            </a:r>
            <a:r>
              <a:rPr lang="en" sz="1600">
                <a:latin typeface="Comfortaa"/>
                <a:ea typeface="Comfortaa"/>
                <a:cs typeface="Comfortaa"/>
                <a:sym typeface="Comfortaa"/>
              </a:rPr>
              <a:t>. How many files are in your system’s /tmp directory (and sub-directories)? One easy way to do this is to pipe the output of the find command through the wc program, like this: </a:t>
            </a:r>
            <a:r>
              <a:rPr b="1" lang="en" sz="1600">
                <a:latin typeface="Courier New"/>
                <a:ea typeface="Courier New"/>
                <a:cs typeface="Courier New"/>
                <a:sym typeface="Courier New"/>
              </a:rPr>
              <a:t>find /tmp -type f | wc</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8"/>
          <p:cNvPicPr preferRelativeResize="0"/>
          <p:nvPr/>
        </p:nvPicPr>
        <p:blipFill>
          <a:blip r:embed="rId3">
            <a:alphaModFix/>
          </a:blip>
          <a:stretch>
            <a:fillRect/>
          </a:stretch>
        </p:blipFill>
        <p:spPr>
          <a:xfrm>
            <a:off x="152400" y="152400"/>
            <a:ext cx="7053300" cy="48387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9"/>
          <p:cNvPicPr preferRelativeResize="0"/>
          <p:nvPr/>
        </p:nvPicPr>
        <p:blipFill>
          <a:blip r:embed="rId3">
            <a:alphaModFix/>
          </a:blip>
          <a:stretch>
            <a:fillRect/>
          </a:stretch>
        </p:blipFill>
        <p:spPr>
          <a:xfrm>
            <a:off x="152400" y="152400"/>
            <a:ext cx="6589969" cy="48386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0"/>
          <p:cNvSpPr txBox="1"/>
          <p:nvPr>
            <p:ph idx="1" type="body"/>
          </p:nvPr>
        </p:nvSpPr>
        <p:spPr>
          <a:xfrm>
            <a:off x="311700" y="129800"/>
            <a:ext cx="8520600" cy="44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mfortaa"/>
                <a:ea typeface="Comfortaa"/>
                <a:cs typeface="Comfortaa"/>
                <a:sym typeface="Comfortaa"/>
              </a:rPr>
              <a:t>4A</a:t>
            </a:r>
            <a:r>
              <a:rPr lang="en" sz="1600">
                <a:solidFill>
                  <a:schemeClr val="dk1"/>
                </a:solidFill>
                <a:latin typeface="Comfortaa"/>
                <a:ea typeface="Comfortaa"/>
                <a:cs typeface="Comfortaa"/>
                <a:sym typeface="Comfortaa"/>
              </a:rPr>
              <a:t>. How many files are in your system’s /tmp directory (and sub-directories)? One easy way to do this is to pipe the output of the find command through the wc program, like this: </a:t>
            </a:r>
            <a:r>
              <a:rPr b="1" lang="en" sz="1600">
                <a:solidFill>
                  <a:schemeClr val="dk1"/>
                </a:solidFill>
                <a:latin typeface="Courier New"/>
                <a:ea typeface="Courier New"/>
                <a:cs typeface="Courier New"/>
                <a:sym typeface="Courier New"/>
              </a:rPr>
              <a:t>find /tmp -type f | wc</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u="sng">
                <a:solidFill>
                  <a:schemeClr val="dk1"/>
                </a:solidFill>
                <a:latin typeface="Courier New"/>
                <a:ea typeface="Courier New"/>
                <a:cs typeface="Courier New"/>
                <a:sym typeface="Courier New"/>
              </a:rPr>
              <a:t>Answer</a:t>
            </a:r>
            <a:endParaRPr b="1" sz="1600" u="sng">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200">
              <a:solidFill>
                <a:schemeClr val="dk1"/>
              </a:solidFill>
            </a:endParaRPr>
          </a:p>
          <a:p>
            <a:pPr indent="0" lvl="0" marL="0" rtl="0" algn="l">
              <a:lnSpc>
                <a:spcPct val="115000"/>
              </a:lnSpc>
              <a:spcBef>
                <a:spcPts val="0"/>
              </a:spcBef>
              <a:spcAft>
                <a:spcPts val="0"/>
              </a:spcAft>
              <a:buNone/>
            </a:pPr>
            <a:r>
              <a:rPr b="1" lang="en" sz="2200">
                <a:solidFill>
                  <a:schemeClr val="dk1"/>
                </a:solidFill>
              </a:rPr>
              <a:t>767 </a:t>
            </a:r>
            <a:r>
              <a:rPr lang="en" sz="2200">
                <a:solidFill>
                  <a:schemeClr val="dk1"/>
                </a:solidFill>
              </a:rPr>
              <a:t>files present in the /tmp directory of the system</a:t>
            </a:r>
            <a:endParaRPr sz="2200">
              <a:solidFill>
                <a:schemeClr val="dk1"/>
              </a:solidFill>
            </a:endParaRPr>
          </a:p>
          <a:p>
            <a:pPr indent="0" lvl="0" marL="0" rtl="0" algn="l">
              <a:lnSpc>
                <a:spcPct val="115000"/>
              </a:lnSpc>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600">
              <a:solidFill>
                <a:schemeClr val="dk1"/>
              </a:solidFill>
              <a:latin typeface="Comfortaa"/>
              <a:ea typeface="Comfortaa"/>
              <a:cs typeface="Comfortaa"/>
              <a:sym typeface="Comfortaa"/>
            </a:endParaRPr>
          </a:p>
          <a:p>
            <a:pPr indent="0" lvl="0" marL="0" rtl="0" algn="l">
              <a:spcBef>
                <a:spcPts val="0"/>
              </a:spcBef>
              <a:spcAft>
                <a:spcPts val="1600"/>
              </a:spcAft>
              <a:buNone/>
            </a:pPr>
            <a:r>
              <a:t/>
            </a:r>
            <a:endParaRPr/>
          </a:p>
        </p:txBody>
      </p:sp>
      <p:sp>
        <p:nvSpPr>
          <p:cNvPr id="388" name="Google Shape;388;p70"/>
          <p:cNvSpPr txBox="1"/>
          <p:nvPr/>
        </p:nvSpPr>
        <p:spPr>
          <a:xfrm>
            <a:off x="710775" y="2526525"/>
            <a:ext cx="44457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Looks good now</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71"/>
          <p:cNvPicPr preferRelativeResize="0"/>
          <p:nvPr/>
        </p:nvPicPr>
        <p:blipFill>
          <a:blip r:embed="rId3">
            <a:alphaModFix/>
          </a:blip>
          <a:stretch>
            <a:fillRect/>
          </a:stretch>
        </p:blipFill>
        <p:spPr>
          <a:xfrm>
            <a:off x="152400" y="152400"/>
            <a:ext cx="7996846"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FIFO: 		-s 0 -n 15 -c</a:t>
            </a:r>
            <a:endParaRPr b="1"/>
          </a:p>
        </p:txBody>
      </p:sp>
      <p:pic>
        <p:nvPicPr>
          <p:cNvPr id="87" name="Google Shape;87;p18"/>
          <p:cNvPicPr preferRelativeResize="0"/>
          <p:nvPr/>
        </p:nvPicPr>
        <p:blipFill>
          <a:blip r:embed="rId3">
            <a:alphaModFix/>
          </a:blip>
          <a:stretch>
            <a:fillRect/>
          </a:stretch>
        </p:blipFill>
        <p:spPr>
          <a:xfrm>
            <a:off x="651163" y="1183225"/>
            <a:ext cx="7841684" cy="3820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72"/>
          <p:cNvPicPr preferRelativeResize="0"/>
          <p:nvPr/>
        </p:nvPicPr>
        <p:blipFill>
          <a:blip r:embed="rId3">
            <a:alphaModFix/>
          </a:blip>
          <a:stretch>
            <a:fillRect/>
          </a:stretch>
        </p:blipFill>
        <p:spPr>
          <a:xfrm>
            <a:off x="152400" y="152400"/>
            <a:ext cx="8839204" cy="483825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3"/>
          <p:cNvSpPr txBox="1"/>
          <p:nvPr>
            <p:ph type="title"/>
          </p:nvPr>
        </p:nvSpPr>
        <p:spPr>
          <a:xfrm>
            <a:off x="429600" y="379525"/>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Comfortaa"/>
                <a:ea typeface="Comfortaa"/>
                <a:cs typeface="Comfortaa"/>
                <a:sym typeface="Comfortaa"/>
              </a:rPr>
              <a:t>4B</a:t>
            </a:r>
            <a:r>
              <a:rPr lang="en" sz="1600">
                <a:latin typeface="Comfortaa"/>
                <a:ea typeface="Comfortaa"/>
                <a:cs typeface="Comfortaa"/>
                <a:sym typeface="Comfortaa"/>
              </a:rPr>
              <a:t>. Next, create a detailed memory trace of your </a:t>
            </a:r>
            <a:r>
              <a:rPr b="1" lang="en" sz="1600">
                <a:latin typeface="Courier New"/>
                <a:ea typeface="Courier New"/>
                <a:cs typeface="Courier New"/>
                <a:sym typeface="Courier New"/>
              </a:rPr>
              <a:t>find</a:t>
            </a:r>
            <a:r>
              <a:rPr lang="en" sz="1600">
                <a:latin typeface="Comfortaa"/>
                <a:ea typeface="Comfortaa"/>
                <a:cs typeface="Comfortaa"/>
                <a:sym typeface="Comfortaa"/>
              </a:rPr>
              <a:t> command using the valgrind utility.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Like this: </a:t>
            </a:r>
            <a:r>
              <a:rPr b="1" lang="en" sz="1600">
                <a:latin typeface="Courier New"/>
                <a:ea typeface="Courier New"/>
                <a:cs typeface="Courier New"/>
                <a:sym typeface="Courier New"/>
              </a:rPr>
              <a:t>valgrind --tool=lackey --trace-mem=yes find /tmp/ -type f</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This generates MANY output lines on the stderr channel. To capture stderr output use 2&gt; on the command line. So the whole thing would look like this:</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b="1" lang="en" sz="1500">
                <a:latin typeface="Courier New"/>
                <a:ea typeface="Courier New"/>
                <a:cs typeface="Courier New"/>
                <a:sym typeface="Courier New"/>
              </a:rPr>
              <a:t>valgrind --tool=lackey --trace-mem=yes find /tmp/ -type f 2&gt; mytrace.out</a:t>
            </a:r>
            <a:endParaRPr b="1" sz="15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latin typeface="Comfortaa"/>
                <a:ea typeface="Comfortaa"/>
                <a:cs typeface="Comfortaa"/>
                <a:sym typeface="Comfortaa"/>
              </a:rPr>
              <a:t>How large is your trace (how many text lines in the trace file)?</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latin typeface="Courier New"/>
                <a:ea typeface="Courier New"/>
                <a:cs typeface="Courier New"/>
                <a:sym typeface="Courier New"/>
              </a:rPr>
              <a:t>valgrind --tool=lackey --trace-mem=yes find /tmp/ -type f 2&gt; mytrace.out</a:t>
            </a:r>
            <a:endParaRPr b="1" sz="15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409" name="Google Shape;409;p74"/>
          <p:cNvPicPr preferRelativeResize="0"/>
          <p:nvPr/>
        </p:nvPicPr>
        <p:blipFill>
          <a:blip r:embed="rId3">
            <a:alphaModFix/>
          </a:blip>
          <a:stretch>
            <a:fillRect/>
          </a:stretch>
        </p:blipFill>
        <p:spPr>
          <a:xfrm>
            <a:off x="576425" y="1170125"/>
            <a:ext cx="7686974"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75"/>
          <p:cNvPicPr preferRelativeResize="0"/>
          <p:nvPr/>
        </p:nvPicPr>
        <p:blipFill>
          <a:blip r:embed="rId3">
            <a:alphaModFix/>
          </a:blip>
          <a:stretch>
            <a:fillRect/>
          </a:stretch>
        </p:blipFill>
        <p:spPr>
          <a:xfrm>
            <a:off x="152400" y="152400"/>
            <a:ext cx="6774179"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6"/>
          <p:cNvSpPr txBox="1"/>
          <p:nvPr>
            <p:ph type="title"/>
          </p:nvPr>
        </p:nvSpPr>
        <p:spPr>
          <a:xfrm>
            <a:off x="311700" y="445025"/>
            <a:ext cx="8520600" cy="79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Comfortaa"/>
                <a:ea typeface="Comfortaa"/>
                <a:cs typeface="Comfortaa"/>
                <a:sym typeface="Comfortaa"/>
              </a:rPr>
              <a:t>How large is your trace (how many text lines in the trace file)?</a:t>
            </a:r>
            <a:endParaRPr sz="16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b="1" lang="en" sz="1600">
                <a:latin typeface="Comfortaa"/>
                <a:ea typeface="Comfortaa"/>
                <a:cs typeface="Comfortaa"/>
                <a:sym typeface="Comfortaa"/>
              </a:rPr>
              <a:t>8021456</a:t>
            </a:r>
            <a:r>
              <a:rPr lang="en" sz="1600">
                <a:latin typeface="Comfortaa"/>
                <a:ea typeface="Comfortaa"/>
                <a:cs typeface="Comfortaa"/>
                <a:sym typeface="Comfortaa"/>
              </a:rPr>
              <a:t> text lines in the trace file</a:t>
            </a:r>
            <a:endParaRPr sz="1600">
              <a:latin typeface="Comfortaa"/>
              <a:ea typeface="Comfortaa"/>
              <a:cs typeface="Comfortaa"/>
              <a:sym typeface="Comfortaa"/>
            </a:endParaRPr>
          </a:p>
        </p:txBody>
      </p:sp>
      <p:pic>
        <p:nvPicPr>
          <p:cNvPr id="420" name="Google Shape;420;p76"/>
          <p:cNvPicPr preferRelativeResize="0"/>
          <p:nvPr/>
        </p:nvPicPr>
        <p:blipFill>
          <a:blip r:embed="rId3">
            <a:alphaModFix/>
          </a:blip>
          <a:stretch>
            <a:fillRect/>
          </a:stretch>
        </p:blipFill>
        <p:spPr>
          <a:xfrm>
            <a:off x="152400" y="1409675"/>
            <a:ext cx="8839202" cy="3334675"/>
          </a:xfrm>
          <a:prstGeom prst="rect">
            <a:avLst/>
          </a:prstGeom>
          <a:noFill/>
          <a:ln>
            <a:noFill/>
          </a:ln>
        </p:spPr>
      </p:pic>
      <p:sp>
        <p:nvSpPr>
          <p:cNvPr id="421" name="Google Shape;421;p76"/>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7"/>
          <p:cNvSpPr txBox="1"/>
          <p:nvPr>
            <p:ph type="title"/>
          </p:nvPr>
        </p:nvSpPr>
        <p:spPr>
          <a:xfrm>
            <a:off x="311700" y="445025"/>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Comfortaa"/>
                <a:ea typeface="Comfortaa"/>
                <a:cs typeface="Comfortaa"/>
                <a:sym typeface="Comfortaa"/>
              </a:rPr>
              <a:t>4C</a:t>
            </a:r>
            <a:r>
              <a:rPr lang="en" sz="1600">
                <a:latin typeface="Comfortaa"/>
                <a:ea typeface="Comfortaa"/>
                <a:cs typeface="Comfortaa"/>
                <a:sym typeface="Comfortaa"/>
              </a:rPr>
              <a:t>. Next, convert your valgrind trace to a format that can be analyzed by the paging-policy.py program. We created a python utility called vgxlate.py for this purpose. Find/download vgxlate.py linked from the Virtualization course plan page on our class website and move it to your linux system.</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Run it like this: </a:t>
            </a:r>
            <a:r>
              <a:rPr b="1" lang="en" sz="1600">
                <a:latin typeface="Courier New"/>
                <a:ea typeface="Courier New"/>
                <a:cs typeface="Courier New"/>
                <a:sym typeface="Courier New"/>
              </a:rPr>
              <a:t>python vgxlate.py &lt; mytrace.out &gt; pages.trc</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How many unique pages were referenced by your find? To calculate the number of unique pages, sort the translated trace file, eliminate duplicate lines and then count the lines. Like this: </a:t>
            </a:r>
            <a:r>
              <a:rPr b="1" lang="en" sz="1600">
                <a:latin typeface="Courier New"/>
                <a:ea typeface="Courier New"/>
                <a:cs typeface="Courier New"/>
                <a:sym typeface="Courier New"/>
              </a:rPr>
              <a:t>sort pages.trc | uniq | wc</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78"/>
          <p:cNvPicPr preferRelativeResize="0"/>
          <p:nvPr/>
        </p:nvPicPr>
        <p:blipFill>
          <a:blip r:embed="rId3">
            <a:alphaModFix/>
          </a:blip>
          <a:stretch>
            <a:fillRect/>
          </a:stretch>
        </p:blipFill>
        <p:spPr>
          <a:xfrm>
            <a:off x="152400" y="152400"/>
            <a:ext cx="8839202" cy="3315927"/>
          </a:xfrm>
          <a:prstGeom prst="rect">
            <a:avLst/>
          </a:prstGeom>
          <a:noFill/>
          <a:ln>
            <a:noFill/>
          </a:ln>
        </p:spPr>
      </p:pic>
      <p:sp>
        <p:nvSpPr>
          <p:cNvPr id="432" name="Google Shape;432;p78"/>
          <p:cNvSpPr txBox="1"/>
          <p:nvPr/>
        </p:nvSpPr>
        <p:spPr>
          <a:xfrm>
            <a:off x="346100" y="2913050"/>
            <a:ext cx="72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392 Unique pages were referenced</a:t>
            </a:r>
            <a:endParaRPr/>
          </a:p>
        </p:txBody>
      </p:sp>
      <p:sp>
        <p:nvSpPr>
          <p:cNvPr id="433" name="Google Shape;433;p78"/>
          <p:cNvSpPr txBox="1"/>
          <p:nvPr/>
        </p:nvSpPr>
        <p:spPr>
          <a:xfrm>
            <a:off x="3560400" y="2849600"/>
            <a:ext cx="35991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Looks good now</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9"/>
          <p:cNvSpPr txBox="1"/>
          <p:nvPr>
            <p:ph type="title"/>
          </p:nvPr>
        </p:nvSpPr>
        <p:spPr>
          <a:xfrm>
            <a:off x="311700" y="445025"/>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Comfortaa"/>
                <a:ea typeface="Comfortaa"/>
                <a:cs typeface="Comfortaa"/>
                <a:sym typeface="Comfortaa"/>
              </a:rPr>
              <a:t>4D</a:t>
            </a:r>
            <a:r>
              <a:rPr lang="en" sz="1600">
                <a:latin typeface="Comfortaa"/>
                <a:ea typeface="Comfortaa"/>
                <a:cs typeface="Comfortaa"/>
                <a:sym typeface="Comfortaa"/>
              </a:rPr>
              <a:t>.  How do the various page replacement algorithms work for your real trace? Run </a:t>
            </a:r>
            <a:r>
              <a:rPr b="1" lang="en" sz="1600">
                <a:latin typeface="Courier New"/>
                <a:ea typeface="Courier New"/>
                <a:cs typeface="Courier New"/>
                <a:sym typeface="Courier New"/>
              </a:rPr>
              <a:t>paging-policy.py -f pages.trc</a:t>
            </a:r>
            <a:r>
              <a:rPr lang="en" sz="1600">
                <a:latin typeface="Comfortaa"/>
                <a:ea typeface="Comfortaa"/>
                <a:cs typeface="Comfortaa"/>
                <a:sym typeface="Comfortaa"/>
              </a:rPr>
              <a:t> ... to analyze your trace. Here is an example that simulates the CLOCK algorithm with </a:t>
            </a:r>
            <a:r>
              <a:rPr b="1" lang="en" sz="1600">
                <a:latin typeface="Courier New"/>
                <a:ea typeface="Courier New"/>
                <a:cs typeface="Courier New"/>
                <a:sym typeface="Courier New"/>
              </a:rPr>
              <a:t>pages.trc</a:t>
            </a:r>
            <a:r>
              <a:rPr lang="en" sz="1600">
                <a:latin typeface="Comfortaa"/>
                <a:ea typeface="Comfortaa"/>
                <a:cs typeface="Comfortaa"/>
                <a:sym typeface="Comfortaa"/>
              </a:rPr>
              <a:t>: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b="1" lang="en" sz="1600">
                <a:latin typeface="Courier New"/>
                <a:ea typeface="Courier New"/>
                <a:cs typeface="Courier New"/>
                <a:sym typeface="Courier New"/>
              </a:rPr>
              <a:t>python3 </a:t>
            </a:r>
            <a:r>
              <a:rPr b="1" lang="en" sz="1600">
                <a:latin typeface="Courier New"/>
                <a:ea typeface="Courier New"/>
                <a:cs typeface="Courier New"/>
                <a:sym typeface="Courier New"/>
              </a:rPr>
              <a:t>./paging-policy.py -f pages.trc -p CLOCK -b 2 -N -c -C 3</a:t>
            </a:r>
            <a:endParaRPr b="1"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How large of a page cache do you need in order to achieve a hit ratio of 98%?</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Answer this question for RAND, LRU, FIFO and CLOCK (with -b 2). Does the page cache size change significantly for these four algorithms.</a:t>
            </a:r>
            <a:endParaRPr sz="1600">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 </a:t>
            </a:r>
            <a:r>
              <a:rPr lang="en"/>
              <a:t>statistics for 98% hit-ratio</a:t>
            </a:r>
            <a:endParaRPr/>
          </a:p>
        </p:txBody>
      </p:sp>
      <p:pic>
        <p:nvPicPr>
          <p:cNvPr id="444" name="Google Shape;444;p80"/>
          <p:cNvPicPr preferRelativeResize="0"/>
          <p:nvPr/>
        </p:nvPicPr>
        <p:blipFill>
          <a:blip r:embed="rId3">
            <a:alphaModFix/>
          </a:blip>
          <a:stretch>
            <a:fillRect/>
          </a:stretch>
        </p:blipFill>
        <p:spPr>
          <a:xfrm>
            <a:off x="152400" y="1170125"/>
            <a:ext cx="8839199" cy="25372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LRU</a:t>
            </a:r>
            <a:r>
              <a:rPr lang="en"/>
              <a:t> statistics for 98% hit-ratio</a:t>
            </a:r>
            <a:endParaRPr/>
          </a:p>
        </p:txBody>
      </p:sp>
      <p:pic>
        <p:nvPicPr>
          <p:cNvPr id="450" name="Google Shape;450;p81"/>
          <p:cNvPicPr preferRelativeResize="0"/>
          <p:nvPr/>
        </p:nvPicPr>
        <p:blipFill>
          <a:blip r:embed="rId3">
            <a:alphaModFix/>
          </a:blip>
          <a:stretch>
            <a:fillRect/>
          </a:stretch>
        </p:blipFill>
        <p:spPr>
          <a:xfrm>
            <a:off x="152400" y="1170125"/>
            <a:ext cx="8839199" cy="264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66225" y="37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FIFO: 		-s 1 -n 15</a:t>
            </a:r>
            <a:endParaRPr/>
          </a:p>
        </p:txBody>
      </p:sp>
      <p:pic>
        <p:nvPicPr>
          <p:cNvPr id="93" name="Google Shape;93;p19"/>
          <p:cNvPicPr preferRelativeResize="0"/>
          <p:nvPr/>
        </p:nvPicPr>
        <p:blipFill>
          <a:blip r:embed="rId3">
            <a:alphaModFix/>
          </a:blip>
          <a:stretch>
            <a:fillRect/>
          </a:stretch>
        </p:blipFill>
        <p:spPr>
          <a:xfrm>
            <a:off x="152400" y="1100775"/>
            <a:ext cx="8426008" cy="3890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FIFO </a:t>
            </a:r>
            <a:r>
              <a:rPr lang="en"/>
              <a:t>statistics for 98% hit-ratio</a:t>
            </a:r>
            <a:endParaRPr/>
          </a:p>
        </p:txBody>
      </p:sp>
      <p:pic>
        <p:nvPicPr>
          <p:cNvPr id="456" name="Google Shape;456;p82"/>
          <p:cNvPicPr preferRelativeResize="0"/>
          <p:nvPr/>
        </p:nvPicPr>
        <p:blipFill>
          <a:blip r:embed="rId3">
            <a:alphaModFix/>
          </a:blip>
          <a:stretch>
            <a:fillRect/>
          </a:stretch>
        </p:blipFill>
        <p:spPr>
          <a:xfrm>
            <a:off x="152400" y="1170125"/>
            <a:ext cx="8839200" cy="27075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3"/>
          <p:cNvSpPr txBox="1"/>
          <p:nvPr>
            <p:ph type="title"/>
          </p:nvPr>
        </p:nvSpPr>
        <p:spPr>
          <a:xfrm>
            <a:off x="233100" y="4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CLOCK statistics for 98% hit-ratio</a:t>
            </a:r>
            <a:endParaRPr/>
          </a:p>
        </p:txBody>
      </p:sp>
      <p:pic>
        <p:nvPicPr>
          <p:cNvPr id="462" name="Google Shape;462;p83"/>
          <p:cNvPicPr preferRelativeResize="0"/>
          <p:nvPr/>
        </p:nvPicPr>
        <p:blipFill>
          <a:blip r:embed="rId3">
            <a:alphaModFix/>
          </a:blip>
          <a:stretch>
            <a:fillRect/>
          </a:stretch>
        </p:blipFill>
        <p:spPr>
          <a:xfrm>
            <a:off x="152400" y="1170125"/>
            <a:ext cx="8839199" cy="2340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mfortaa"/>
                <a:ea typeface="Comfortaa"/>
                <a:cs typeface="Comfortaa"/>
                <a:sym typeface="Comfortaa"/>
              </a:rPr>
              <a:t>Does the page cache size change significantly for these four algorithms.</a:t>
            </a:r>
            <a:endParaRPr/>
          </a:p>
        </p:txBody>
      </p:sp>
      <p:sp>
        <p:nvSpPr>
          <p:cNvPr id="468" name="Google Shape;468;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Yes, the page cache size changes significantly for these four algorithms.</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1)RAND: 21 </a:t>
            </a:r>
            <a:endParaRPr/>
          </a:p>
          <a:p>
            <a:pPr indent="0" lvl="0" marL="0" rtl="0" algn="l">
              <a:lnSpc>
                <a:spcPct val="115000"/>
              </a:lnSpc>
              <a:spcBef>
                <a:spcPts val="0"/>
              </a:spcBef>
              <a:spcAft>
                <a:spcPts val="0"/>
              </a:spcAft>
              <a:buClr>
                <a:schemeClr val="dk1"/>
              </a:buClr>
              <a:buSzPts val="1100"/>
              <a:buFont typeface="Arial"/>
              <a:buNone/>
            </a:pPr>
            <a:r>
              <a:rPr lang="en"/>
              <a:t>2)FIFO: 21 </a:t>
            </a:r>
            <a:endParaRPr/>
          </a:p>
          <a:p>
            <a:pPr indent="0" lvl="0" marL="0" rtl="0" algn="l">
              <a:lnSpc>
                <a:spcPct val="115000"/>
              </a:lnSpc>
              <a:spcBef>
                <a:spcPts val="0"/>
              </a:spcBef>
              <a:spcAft>
                <a:spcPts val="0"/>
              </a:spcAft>
              <a:buClr>
                <a:schemeClr val="dk1"/>
              </a:buClr>
              <a:buSzPts val="1100"/>
              <a:buFont typeface="Arial"/>
              <a:buNone/>
            </a:pPr>
            <a:r>
              <a:rPr lang="en"/>
              <a:t>3)CLOCK: 18</a:t>
            </a:r>
            <a:endParaRPr/>
          </a:p>
          <a:p>
            <a:pPr indent="0" lvl="0" marL="0" rtl="0" algn="l">
              <a:lnSpc>
                <a:spcPct val="115000"/>
              </a:lnSpc>
              <a:spcBef>
                <a:spcPts val="0"/>
              </a:spcBef>
              <a:spcAft>
                <a:spcPts val="0"/>
              </a:spcAft>
              <a:buNone/>
            </a:pPr>
            <a:r>
              <a:rPr lang="en"/>
              <a:t>4)LRU: 16 </a:t>
            </a:r>
            <a:endParaRPr/>
          </a:p>
        </p:txBody>
      </p:sp>
      <p:sp>
        <p:nvSpPr>
          <p:cNvPr id="469" name="Google Shape;469;p84"/>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5"/>
          <p:cNvSpPr txBox="1"/>
          <p:nvPr>
            <p:ph type="title"/>
          </p:nvPr>
        </p:nvSpPr>
        <p:spPr>
          <a:xfrm>
            <a:off x="311700" y="434400"/>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Comfortaa"/>
                <a:ea typeface="Comfortaa"/>
                <a:cs typeface="Comfortaa"/>
                <a:sym typeface="Comfortaa"/>
              </a:rPr>
              <a:t>4E</a:t>
            </a:r>
            <a:r>
              <a:rPr lang="en" sz="1600">
                <a:latin typeface="Comfortaa"/>
                <a:ea typeface="Comfortaa"/>
                <a:cs typeface="Comfortaa"/>
                <a:sym typeface="Comfortaa"/>
              </a:rPr>
              <a:t>.  Note that we did not ask you compute the 98% ratio cache size for the OPT algorithm. Why do you suppose we skipped that one?</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Please see next slide for answer</a:t>
            </a:r>
            <a:endParaRPr sz="1600">
              <a:latin typeface="Comfortaa"/>
              <a:ea typeface="Comfortaa"/>
              <a:cs typeface="Comfortaa"/>
              <a:sym typeface="Comforta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6"/>
          <p:cNvSpPr txBox="1"/>
          <p:nvPr>
            <p:ph idx="1" type="body"/>
          </p:nvPr>
        </p:nvSpPr>
        <p:spPr>
          <a:xfrm>
            <a:off x="311700" y="447250"/>
            <a:ext cx="8520600" cy="4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omfortaa"/>
                <a:ea typeface="Comfortaa"/>
                <a:cs typeface="Comfortaa"/>
                <a:sym typeface="Comfortaa"/>
              </a:rPr>
              <a:t>we tried OPT algorithm and it is time consuming than other algorithms. It is taking very long time to run and hangs. It would have taken a long time to achieve 98% hit ratio.</a:t>
            </a:r>
            <a:endParaRPr sz="1600">
              <a:solidFill>
                <a:schemeClr val="dk1"/>
              </a:solidFill>
              <a:latin typeface="Comfortaa"/>
              <a:ea typeface="Comfortaa"/>
              <a:cs typeface="Comfortaa"/>
              <a:sym typeface="Comfortaa"/>
            </a:endParaRPr>
          </a:p>
          <a:p>
            <a:pPr indent="0" lvl="0" marL="0" rtl="0" algn="l">
              <a:spcBef>
                <a:spcPts val="0"/>
              </a:spcBef>
              <a:spcAft>
                <a:spcPts val="0"/>
              </a:spcAft>
              <a:buNone/>
            </a:pPr>
            <a:r>
              <a:rPr lang="en" sz="1600">
                <a:solidFill>
                  <a:schemeClr val="dk1"/>
                </a:solidFill>
                <a:latin typeface="Comfortaa"/>
                <a:ea typeface="Comfortaa"/>
                <a:cs typeface="Comfortaa"/>
                <a:sym typeface="Comfortaa"/>
              </a:rPr>
              <a:t>Screenshot for reference:</a:t>
            </a:r>
            <a:endParaRPr sz="16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omfortaa"/>
              <a:ea typeface="Comfortaa"/>
              <a:cs typeface="Comfortaa"/>
              <a:sym typeface="Comfortaa"/>
            </a:endParaRPr>
          </a:p>
        </p:txBody>
      </p:sp>
      <p:pic>
        <p:nvPicPr>
          <p:cNvPr id="480" name="Google Shape;480;p86"/>
          <p:cNvPicPr preferRelativeResize="0"/>
          <p:nvPr/>
        </p:nvPicPr>
        <p:blipFill>
          <a:blip r:embed="rId3">
            <a:alphaModFix/>
          </a:blip>
          <a:stretch>
            <a:fillRect/>
          </a:stretch>
        </p:blipFill>
        <p:spPr>
          <a:xfrm>
            <a:off x="397575" y="1709975"/>
            <a:ext cx="8067251" cy="2193875"/>
          </a:xfrm>
          <a:prstGeom prst="rect">
            <a:avLst/>
          </a:prstGeom>
          <a:noFill/>
          <a:ln>
            <a:noFill/>
          </a:ln>
        </p:spPr>
      </p:pic>
      <p:sp>
        <p:nvSpPr>
          <p:cNvPr id="481" name="Google Shape;481;p86"/>
          <p:cNvSpPr txBox="1"/>
          <p:nvPr/>
        </p:nvSpPr>
        <p:spPr>
          <a:xfrm>
            <a:off x="8005925" y="4710150"/>
            <a:ext cx="10065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7"/>
          <p:cNvSpPr txBox="1"/>
          <p:nvPr>
            <p:ph type="title"/>
          </p:nvPr>
        </p:nvSpPr>
        <p:spPr>
          <a:xfrm>
            <a:off x="311700" y="445025"/>
            <a:ext cx="8520600" cy="427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Comfortaa"/>
                <a:ea typeface="Comfortaa"/>
                <a:cs typeface="Comfortaa"/>
                <a:sym typeface="Comfortaa"/>
              </a:rPr>
              <a:t>4F</a:t>
            </a:r>
            <a:r>
              <a:rPr lang="en" sz="1600">
                <a:latin typeface="Comfortaa"/>
                <a:ea typeface="Comfortaa"/>
                <a:cs typeface="Comfortaa"/>
                <a:sym typeface="Comfortaa"/>
              </a:rPr>
              <a:t>.  Share your observations about the relative performance of LRU, FIFO, RAND and CLOCK for your real program page trace.</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b="1" lang="en" sz="1600" u="sng">
                <a:latin typeface="Comfortaa"/>
                <a:ea typeface="Comfortaa"/>
                <a:cs typeface="Comfortaa"/>
                <a:sym typeface="Comfortaa"/>
              </a:rPr>
              <a:t>Answer:</a:t>
            </a:r>
            <a:endParaRPr b="1" sz="1600" u="sng">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600">
                <a:latin typeface="Comfortaa"/>
                <a:ea typeface="Comfortaa"/>
                <a:cs typeface="Comfortaa"/>
                <a:sym typeface="Comfortaa"/>
              </a:rPr>
              <a:t>The relative performance of the algorithms for the trace program is based on the page size and cache miss / cache hit.</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we know that for the page size are:</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800">
                <a:solidFill>
                  <a:schemeClr val="dk2"/>
                </a:solidFill>
              </a:rPr>
              <a:t>1)RAND: 21 </a:t>
            </a:r>
            <a:endParaRPr sz="1800">
              <a:solidFill>
                <a:schemeClr val="dk2"/>
              </a:solidFill>
            </a:endParaRPr>
          </a:p>
          <a:p>
            <a:pPr indent="0" lvl="0" marL="0" rtl="0" algn="l">
              <a:lnSpc>
                <a:spcPct val="115000"/>
              </a:lnSpc>
              <a:spcBef>
                <a:spcPts val="0"/>
              </a:spcBef>
              <a:spcAft>
                <a:spcPts val="0"/>
              </a:spcAft>
              <a:buNone/>
            </a:pPr>
            <a:r>
              <a:rPr lang="en" sz="1800">
                <a:solidFill>
                  <a:schemeClr val="dk2"/>
                </a:solidFill>
              </a:rPr>
              <a:t>2)FIFO: 21 </a:t>
            </a:r>
            <a:endParaRPr sz="1800">
              <a:solidFill>
                <a:schemeClr val="dk2"/>
              </a:solidFill>
            </a:endParaRPr>
          </a:p>
          <a:p>
            <a:pPr indent="0" lvl="0" marL="0" rtl="0" algn="l">
              <a:lnSpc>
                <a:spcPct val="115000"/>
              </a:lnSpc>
              <a:spcBef>
                <a:spcPts val="0"/>
              </a:spcBef>
              <a:spcAft>
                <a:spcPts val="0"/>
              </a:spcAft>
              <a:buNone/>
            </a:pPr>
            <a:r>
              <a:rPr lang="en" sz="1800">
                <a:solidFill>
                  <a:schemeClr val="dk2"/>
                </a:solidFill>
              </a:rPr>
              <a:t>3)CLOCK: 18</a:t>
            </a:r>
            <a:endParaRPr sz="18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4)LRU: 16 </a:t>
            </a:r>
            <a:endParaRPr sz="1600">
              <a:latin typeface="Comfortaa"/>
              <a:ea typeface="Comfortaa"/>
              <a:cs typeface="Comfortaa"/>
              <a:sym typeface="Comfortaa"/>
            </a:endParaRPr>
          </a:p>
          <a:p>
            <a:pPr indent="0" lvl="0" marL="0" rtl="0" algn="l">
              <a:lnSpc>
                <a:spcPct val="115000"/>
              </a:lnSpc>
              <a:spcBef>
                <a:spcPts val="0"/>
              </a:spcBef>
              <a:spcAft>
                <a:spcPts val="0"/>
              </a:spcAft>
              <a:buNone/>
            </a:pPr>
            <a:r>
              <a:rPr lang="en" sz="1600">
                <a:latin typeface="Comfortaa"/>
                <a:ea typeface="Comfortaa"/>
                <a:cs typeface="Comfortaa"/>
                <a:sym typeface="Comfortaa"/>
              </a:rPr>
              <a:t>Therefore, we can say that in terms of page size, RAND and FIFO required the highest size for achieving the 98% hit ratio, followed by CLOCK and the best being LRU which needed the lowest size.</a:t>
            </a:r>
            <a:endParaRPr sz="1600">
              <a:latin typeface="Comfortaa"/>
              <a:ea typeface="Comfortaa"/>
              <a:cs typeface="Comfortaa"/>
              <a:sym typeface="Comfortaa"/>
            </a:endParaRPr>
          </a:p>
        </p:txBody>
      </p:sp>
      <p:sp>
        <p:nvSpPr>
          <p:cNvPr id="487" name="Google Shape;487;p87"/>
          <p:cNvSpPr txBox="1"/>
          <p:nvPr/>
        </p:nvSpPr>
        <p:spPr>
          <a:xfrm>
            <a:off x="8005925" y="4710150"/>
            <a:ext cx="10065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8"/>
          <p:cNvSpPr txBox="1"/>
          <p:nvPr>
            <p:ph idx="1" type="body"/>
          </p:nvPr>
        </p:nvSpPr>
        <p:spPr>
          <a:xfrm>
            <a:off x="311700" y="406100"/>
            <a:ext cx="8520600" cy="4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For cache miss are:</a:t>
            </a:r>
            <a:endParaRPr sz="16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1)LRU - 157535 misses</a:t>
            </a:r>
            <a:endParaRPr sz="16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2)</a:t>
            </a:r>
            <a:r>
              <a:rPr lang="en" sz="1600">
                <a:solidFill>
                  <a:schemeClr val="dk1"/>
                </a:solidFill>
                <a:latin typeface="Comfortaa"/>
                <a:ea typeface="Comfortaa"/>
                <a:cs typeface="Comfortaa"/>
                <a:sym typeface="Comfortaa"/>
              </a:rPr>
              <a:t>RAND</a:t>
            </a:r>
            <a:r>
              <a:rPr lang="en" sz="1600">
                <a:solidFill>
                  <a:schemeClr val="dk1"/>
                </a:solidFill>
                <a:latin typeface="Comfortaa"/>
                <a:ea typeface="Comfortaa"/>
                <a:cs typeface="Comfortaa"/>
                <a:sym typeface="Comfortaa"/>
              </a:rPr>
              <a:t>- 157148 misses</a:t>
            </a:r>
            <a:endParaRPr sz="16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3)</a:t>
            </a:r>
            <a:r>
              <a:rPr lang="en" sz="1600">
                <a:solidFill>
                  <a:schemeClr val="dk1"/>
                </a:solidFill>
                <a:latin typeface="Comfortaa"/>
                <a:ea typeface="Comfortaa"/>
                <a:cs typeface="Comfortaa"/>
                <a:sym typeface="Comfortaa"/>
              </a:rPr>
              <a:t>FIFO </a:t>
            </a:r>
            <a:r>
              <a:rPr lang="en" sz="1600">
                <a:solidFill>
                  <a:schemeClr val="dk1"/>
                </a:solidFill>
                <a:latin typeface="Comfortaa"/>
                <a:ea typeface="Comfortaa"/>
                <a:cs typeface="Comfortaa"/>
                <a:sym typeface="Comfortaa"/>
              </a:rPr>
              <a:t> - 156105 misses</a:t>
            </a:r>
            <a:endParaRPr sz="16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4)CLOCK- 154859 misses</a:t>
            </a:r>
            <a:endParaRPr sz="1600">
              <a:solidFill>
                <a:schemeClr val="dk1"/>
              </a:solidFill>
              <a:latin typeface="Comfortaa"/>
              <a:ea typeface="Comfortaa"/>
              <a:cs typeface="Comfortaa"/>
              <a:sym typeface="Comfortaa"/>
            </a:endParaRPr>
          </a:p>
          <a:p>
            <a:pPr indent="0" lvl="0" marL="0" rtl="0" algn="l">
              <a:lnSpc>
                <a:spcPct val="115000"/>
              </a:lnSpc>
              <a:spcBef>
                <a:spcPts val="160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From the above data, we know that LRU had the highest number of cache misses and CLOCK is the lowest.</a:t>
            </a:r>
            <a:endParaRPr sz="1600">
              <a:solidFill>
                <a:schemeClr val="dk1"/>
              </a:solidFill>
              <a:latin typeface="Comfortaa"/>
              <a:ea typeface="Comfortaa"/>
              <a:cs typeface="Comfortaa"/>
              <a:sym typeface="Comfortaa"/>
            </a:endParaRPr>
          </a:p>
          <a:p>
            <a:pPr indent="0" lvl="0" marL="0" rtl="0" algn="l">
              <a:spcBef>
                <a:spcPts val="0"/>
              </a:spcBef>
              <a:spcAft>
                <a:spcPts val="1600"/>
              </a:spcAft>
              <a:buNone/>
            </a:pPr>
            <a:r>
              <a:t/>
            </a:r>
            <a:endParaRPr/>
          </a:p>
        </p:txBody>
      </p:sp>
      <p:sp>
        <p:nvSpPr>
          <p:cNvPr id="493" name="Google Shape;493;p88"/>
          <p:cNvSpPr txBox="1"/>
          <p:nvPr/>
        </p:nvSpPr>
        <p:spPr>
          <a:xfrm>
            <a:off x="8148200" y="4697650"/>
            <a:ext cx="7689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FIFO: 		-s 1 -n 15 -c</a:t>
            </a:r>
            <a:endParaRPr/>
          </a:p>
        </p:txBody>
      </p:sp>
      <p:pic>
        <p:nvPicPr>
          <p:cNvPr id="99" name="Google Shape;99;p20"/>
          <p:cNvPicPr preferRelativeResize="0"/>
          <p:nvPr/>
        </p:nvPicPr>
        <p:blipFill>
          <a:blip r:embed="rId3">
            <a:alphaModFix/>
          </a:blip>
          <a:stretch>
            <a:fillRect/>
          </a:stretch>
        </p:blipFill>
        <p:spPr>
          <a:xfrm>
            <a:off x="152400" y="1170125"/>
            <a:ext cx="7721742" cy="3820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FIFO: 		-s 2 -n 15</a:t>
            </a:r>
            <a:endParaRPr/>
          </a:p>
        </p:txBody>
      </p:sp>
      <p:pic>
        <p:nvPicPr>
          <p:cNvPr id="105" name="Google Shape;105;p21"/>
          <p:cNvPicPr preferRelativeResize="0"/>
          <p:nvPr/>
        </p:nvPicPr>
        <p:blipFill>
          <a:blip r:embed="rId3">
            <a:alphaModFix/>
          </a:blip>
          <a:stretch>
            <a:fillRect/>
          </a:stretch>
        </p:blipFill>
        <p:spPr>
          <a:xfrm>
            <a:off x="152400" y="1170125"/>
            <a:ext cx="7308930"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